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7"/>
  </p:notesMasterIdLst>
  <p:sldIdLst>
    <p:sldId id="331" r:id="rId5"/>
    <p:sldId id="370" r:id="rId6"/>
    <p:sldId id="377" r:id="rId7"/>
    <p:sldId id="383" r:id="rId8"/>
    <p:sldId id="384" r:id="rId9"/>
    <p:sldId id="396" r:id="rId10"/>
    <p:sldId id="394" r:id="rId11"/>
    <p:sldId id="391" r:id="rId12"/>
    <p:sldId id="387" r:id="rId13"/>
    <p:sldId id="388" r:id="rId14"/>
    <p:sldId id="389" r:id="rId15"/>
    <p:sldId id="393" r:id="rId16"/>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70"/>
            <p14:sldId id="377"/>
            <p14:sldId id="383"/>
            <p14:sldId id="384"/>
            <p14:sldId id="396"/>
            <p14:sldId id="394"/>
            <p14:sldId id="391"/>
            <p14:sldId id="387"/>
            <p14:sldId id="388"/>
            <p14:sldId id="389"/>
            <p14:sldId id="393"/>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IERRY REYNAUD" initials="TR" lastIdx="6" clrIdx="0">
    <p:extLst>
      <p:ext uri="{19B8F6BF-5375-455C-9EA6-DF929625EA0E}">
        <p15:presenceInfo xmlns:p15="http://schemas.microsoft.com/office/powerpoint/2012/main" userId="S-1-5-21-1616320312-2655828719-4280963109-9179" providerId="AD"/>
      </p:ext>
    </p:extLst>
  </p:cmAuthor>
  <p:cmAuthor id="2" name="PIERRE COURAL" initials="PC" lastIdx="0" clrIdx="1">
    <p:extLst>
      <p:ext uri="{19B8F6BF-5375-455C-9EA6-DF929625EA0E}">
        <p15:presenceInfo xmlns:p15="http://schemas.microsoft.com/office/powerpoint/2012/main" userId="S-1-5-21-1616320312-2655828719-4280963109-351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81"/>
    <p:restoredTop sz="94648"/>
  </p:normalViewPr>
  <p:slideViewPr>
    <p:cSldViewPr showGuides="1">
      <p:cViewPr varScale="1">
        <p:scale>
          <a:sx n="110" d="100"/>
          <a:sy n="110" d="100"/>
        </p:scale>
        <p:origin x="264" y="67"/>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17/07/2023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4001902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355016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3179184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385673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417812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144445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42856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1164063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2137032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3939337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649116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8E53C.D1CED060"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cid:image001.png@01D8E53C.D1CED060"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DGRH A – Présentation CDEFI</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3" name="Image 2">
            <a:extLst>
              <a:ext uri="{FF2B5EF4-FFF2-40B4-BE49-F238E27FC236}">
                <a16:creationId xmlns:a16="http://schemas.microsoft.com/office/drawing/2014/main" id="{B32454FA-55D9-5B47-A93D-889EA3BC3BDD}"/>
              </a:ext>
            </a:extLst>
          </p:cNvPr>
          <p:cNvPicPr>
            <a:picLocks noChangeAspect="1"/>
          </p:cNvPicPr>
          <p:nvPr userDrawn="1"/>
        </p:nvPicPr>
        <p:blipFill>
          <a:blip r:embed="rId2"/>
          <a:stretch>
            <a:fillRect/>
          </a:stretch>
        </p:blipFill>
        <p:spPr>
          <a:xfrm>
            <a:off x="323528" y="180000"/>
            <a:ext cx="4748528" cy="3939902"/>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dirty="0"/>
              <a:t>20/05/2021</a:t>
            </a:r>
          </a:p>
        </p:txBody>
      </p:sp>
      <p:sp>
        <p:nvSpPr>
          <p:cNvPr id="3" name="Espace réservé du pied de page 2"/>
          <p:cNvSpPr>
            <a:spLocks noGrp="1"/>
          </p:cNvSpPr>
          <p:nvPr>
            <p:ph type="ftr" sz="quarter" idx="11"/>
          </p:nvPr>
        </p:nvSpPr>
        <p:spPr bwMode="gray"/>
        <p:txBody>
          <a:bodyPr/>
          <a:lstStyle>
            <a:lvl1pPr>
              <a:defRPr/>
            </a:lvl1pPr>
          </a:lstStyle>
          <a:p>
            <a:r>
              <a:rPr lang="fr-FR" dirty="0"/>
              <a:t>DGRH – Présentation CDEFI</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2">
            <a:extLst>
              <a:ext uri="{FF2B5EF4-FFF2-40B4-BE49-F238E27FC236}">
                <a16:creationId xmlns:a16="http://schemas.microsoft.com/office/drawing/2014/main" id="{E1394B37-CA1F-585C-118E-F7CEBA14472C}"/>
              </a:ext>
            </a:extLst>
          </p:cNvPr>
          <p:cNvSpPr>
            <a:spLocks noChangeArrowheads="1"/>
          </p:cNvSpPr>
          <p:nvPr userDrawn="1"/>
        </p:nvSpPr>
        <p:spPr bwMode="auto">
          <a:xfrm>
            <a:off x="323528" y="26749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5" name="Image 1">
            <a:extLst>
              <a:ext uri="{FF2B5EF4-FFF2-40B4-BE49-F238E27FC236}">
                <a16:creationId xmlns:a16="http://schemas.microsoft.com/office/drawing/2014/main" id="{3A141E91-08BA-60EC-9C1A-CB3021BA0B95}"/>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23528" y="267494"/>
            <a:ext cx="3248025"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20/05/2021</a:t>
            </a:r>
          </a:p>
        </p:txBody>
      </p:sp>
      <p:sp>
        <p:nvSpPr>
          <p:cNvPr id="4" name="Espace réservé du pied de page 3"/>
          <p:cNvSpPr>
            <a:spLocks noGrp="1"/>
          </p:cNvSpPr>
          <p:nvPr>
            <p:ph type="ftr" sz="quarter" idx="11"/>
          </p:nvPr>
        </p:nvSpPr>
        <p:spPr bwMode="gray"/>
        <p:txBody>
          <a:bodyPr/>
          <a:lstStyle>
            <a:lvl1pPr>
              <a:defRPr/>
            </a:lvl1pPr>
          </a:lstStyle>
          <a:p>
            <a:r>
              <a:rPr lang="fr-FR" dirty="0"/>
              <a:t>DGRH A – Présentation CDEFI</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20/05/2021</a:t>
            </a:r>
          </a:p>
        </p:txBody>
      </p:sp>
      <p:sp>
        <p:nvSpPr>
          <p:cNvPr id="4" name="Espace réservé du pied de page 3"/>
          <p:cNvSpPr>
            <a:spLocks noGrp="1"/>
          </p:cNvSpPr>
          <p:nvPr>
            <p:ph type="ftr" sz="quarter" idx="11"/>
          </p:nvPr>
        </p:nvSpPr>
        <p:spPr bwMode="gray"/>
        <p:txBody>
          <a:bodyPr/>
          <a:lstStyle>
            <a:lvl1pPr>
              <a:defRPr/>
            </a:lvl1pPr>
          </a:lstStyle>
          <a:p>
            <a:r>
              <a:rPr lang="fr-FR" dirty="0"/>
              <a:t>DGRH A – Présentation CDEFI</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dirty="0"/>
              <a:t>20/05/2021</a:t>
            </a:r>
          </a:p>
        </p:txBody>
      </p:sp>
      <p:sp>
        <p:nvSpPr>
          <p:cNvPr id="4" name="Espace réservé du pied de page 3"/>
          <p:cNvSpPr>
            <a:spLocks noGrp="1"/>
          </p:cNvSpPr>
          <p:nvPr>
            <p:ph type="ftr" sz="quarter" idx="11"/>
          </p:nvPr>
        </p:nvSpPr>
        <p:spPr bwMode="gray"/>
        <p:txBody>
          <a:bodyPr/>
          <a:lstStyle>
            <a:lvl1pPr>
              <a:defRPr/>
            </a:lvl1pPr>
          </a:lstStyle>
          <a:p>
            <a:r>
              <a:rPr lang="fr-FR" dirty="0"/>
              <a:t>DGRH A – Présentation CDEFI</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dirty="0"/>
              <a:t>20/05/2021</a:t>
            </a:r>
          </a:p>
        </p:txBody>
      </p:sp>
      <p:sp>
        <p:nvSpPr>
          <p:cNvPr id="6" name="Espace réservé du pied de page 5"/>
          <p:cNvSpPr>
            <a:spLocks noGrp="1"/>
          </p:cNvSpPr>
          <p:nvPr>
            <p:ph type="ftr" sz="quarter" idx="11"/>
          </p:nvPr>
        </p:nvSpPr>
        <p:spPr bwMode="gray"/>
        <p:txBody>
          <a:bodyPr/>
          <a:lstStyle>
            <a:lvl1pPr>
              <a:defRPr/>
            </a:lvl1pPr>
          </a:lstStyle>
          <a:p>
            <a:r>
              <a:rPr lang="fr-FR" dirty="0"/>
              <a:t>DGRH</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3" name="Rectangle 2">
            <a:extLst>
              <a:ext uri="{FF2B5EF4-FFF2-40B4-BE49-F238E27FC236}">
                <a16:creationId xmlns:a16="http://schemas.microsoft.com/office/drawing/2014/main" id="{C50919EC-3174-F76C-0091-0ABEB3BFD461}"/>
              </a:ext>
            </a:extLst>
          </p:cNvPr>
          <p:cNvSpPr>
            <a:spLocks noChangeArrowheads="1"/>
          </p:cNvSpPr>
          <p:nvPr userDrawn="1"/>
        </p:nvSpPr>
        <p:spPr bwMode="auto">
          <a:xfrm>
            <a:off x="332169" y="30680"/>
            <a:ext cx="52464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pic>
        <p:nvPicPr>
          <p:cNvPr id="2049" name="Image 1">
            <a:extLst>
              <a:ext uri="{FF2B5EF4-FFF2-40B4-BE49-F238E27FC236}">
                <a16:creationId xmlns:a16="http://schemas.microsoft.com/office/drawing/2014/main" id="{3EC93A7C-5641-3039-1825-529E49C3E6F4}"/>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332171" y="57561"/>
            <a:ext cx="1863566" cy="8580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dirty="0"/>
              <a:t>20/05/2021</a:t>
            </a: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DGRH A – Présentation CDEFI</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D490AF92-2A1B-3742-A6B2-ED3EF1D7649B}"/>
              </a:ext>
            </a:extLst>
          </p:cNvPr>
          <p:cNvPicPr>
            <a:picLocks noChangeAspect="1"/>
          </p:cNvPicPr>
          <p:nvPr userDrawn="1"/>
        </p:nvPicPr>
        <p:blipFill>
          <a:blip r:embed="rId8"/>
          <a:stretch>
            <a:fillRect/>
          </a:stretch>
        </p:blipFill>
        <p:spPr>
          <a:xfrm>
            <a:off x="323528" y="97871"/>
            <a:ext cx="864096" cy="716949"/>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info-retraite.fr/portail-info/home.htm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legifrance.gouv.fr/jorf/id/JORFTEXT000047625782"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pPr algn="ctr"/>
            <a:r>
              <a:rPr lang="fr-FR" sz="2800" dirty="0">
                <a:solidFill>
                  <a:schemeClr val="accent2">
                    <a:lumMod val="60000"/>
                    <a:lumOff val="40000"/>
                  </a:schemeClr>
                </a:solidFill>
              </a:rPr>
              <a:t>Réforme des retraites</a:t>
            </a:r>
          </a:p>
          <a:p>
            <a:pPr algn="ctr"/>
            <a:endParaRPr lang="fr-FR" sz="2000" i="1" cap="none" dirty="0"/>
          </a:p>
          <a:p>
            <a:pPr algn="ctr"/>
            <a:r>
              <a:rPr lang="fr-FR" sz="2000" i="1" cap="none" dirty="0">
                <a:solidFill>
                  <a:schemeClr val="bg1">
                    <a:lumMod val="65000"/>
                  </a:schemeClr>
                </a:solidFill>
              </a:rPr>
              <a:t>Mesures de mise en œuvre</a:t>
            </a:r>
            <a:endParaRPr lang="fr-FR" sz="2800" cap="none" dirty="0">
              <a:solidFill>
                <a:schemeClr val="bg1">
                  <a:lumMod val="65000"/>
                </a:schemeClr>
              </a:solidFill>
            </a:endParaRPr>
          </a:p>
          <a:p>
            <a:pPr algn="ctr"/>
            <a:endParaRPr lang="fr-FR" sz="1400" dirty="0"/>
          </a:p>
          <a:p>
            <a:endParaRPr lang="fr-FR" sz="2800" dirty="0"/>
          </a:p>
          <a:p>
            <a:pPr algn="r"/>
            <a:r>
              <a:rPr lang="fr-FR" sz="1600" i="1" cap="none" dirty="0" smtClean="0">
                <a:solidFill>
                  <a:schemeClr val="tx1">
                    <a:lumMod val="50000"/>
                    <a:lumOff val="50000"/>
                  </a:schemeClr>
                </a:solidFill>
              </a:rPr>
              <a:t>CSA MESR du 11 juillet 2023</a:t>
            </a:r>
            <a:endParaRPr lang="fr-FR" sz="1600" i="1" cap="none" dirty="0">
              <a:solidFill>
                <a:schemeClr val="tx1">
                  <a:lumMod val="50000"/>
                  <a:lumOff val="50000"/>
                </a:schemeClr>
              </a:solidFill>
            </a:endParaRPr>
          </a:p>
          <a:p>
            <a:pPr algn="r"/>
            <a:endParaRPr lang="fr-FR" sz="1600" dirty="0"/>
          </a:p>
        </p:txBody>
      </p:sp>
      <p:sp>
        <p:nvSpPr>
          <p:cNvPr id="7" name="Espace réservé de la date 6"/>
          <p:cNvSpPr>
            <a:spLocks noGrp="1"/>
          </p:cNvSpPr>
          <p:nvPr>
            <p:ph type="dt" sz="half" idx="10"/>
          </p:nvPr>
        </p:nvSpPr>
        <p:spPr/>
        <p:txBody>
          <a:bodyPr/>
          <a:lstStyle/>
          <a:p>
            <a:pPr algn="r"/>
            <a:r>
              <a:rPr lang="fr-FR" cap="all" dirty="0" smtClean="0"/>
              <a:t>05/07/2023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
        <p:nvSpPr>
          <p:cNvPr id="10" name="Espace réservé du pied de page 7">
            <a:extLst>
              <a:ext uri="{FF2B5EF4-FFF2-40B4-BE49-F238E27FC236}">
                <a16:creationId xmlns:a16="http://schemas.microsoft.com/office/drawing/2014/main" id="{67BF9DF7-AE15-084B-96FC-3AA94EE131E5}"/>
              </a:ext>
            </a:extLst>
          </p:cNvPr>
          <p:cNvSpPr>
            <a:spLocks noGrp="1"/>
          </p:cNvSpPr>
          <p:nvPr>
            <p:ph type="ftr" sz="quarter" idx="11"/>
          </p:nvPr>
        </p:nvSpPr>
        <p:spPr>
          <a:xfrm>
            <a:off x="360000" y="4783500"/>
            <a:ext cx="5904000" cy="360000"/>
          </a:xfrm>
        </p:spPr>
        <p:txBody>
          <a:bodyPr/>
          <a:lstStyle/>
          <a:p>
            <a:r>
              <a:rPr lang="fr-FR" dirty="0"/>
              <a:t>DGRH – Mission « Retraites, rémunérations, carrières »</a:t>
            </a:r>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dirty="0">
                <a:solidFill>
                  <a:srgbClr val="000000"/>
                </a:solidFill>
                <a:latin typeface="Calibri" panose="020F0502020204030204" pitchFamily="34" charset="0"/>
                <a:ea typeface="Times New Roman" panose="02020603050405020304" pitchFamily="18" charset="0"/>
              </a:rPr>
              <a:t>Annexe 1 : catégorie sédentaire</a:t>
            </a:r>
            <a:endParaRPr lang="fr-FR" sz="1800" dirty="0">
              <a:effectLst/>
              <a:latin typeface="Times New Roman" panose="02020603050405020304" pitchFamily="18" charset="0"/>
              <a:ea typeface="Times New Roman" panose="02020603050405020304" pitchFamily="18" charset="0"/>
            </a:endParaRPr>
          </a:p>
        </p:txBody>
      </p:sp>
      <p:sp>
        <p:nvSpPr>
          <p:cNvPr id="12" name="Espace réservé du contenu 11"/>
          <p:cNvSpPr>
            <a:spLocks noGrp="1"/>
          </p:cNvSpPr>
          <p:nvPr>
            <p:ph sz="quarter" idx="14"/>
          </p:nvPr>
        </p:nvSpPr>
        <p:spPr>
          <a:xfrm>
            <a:off x="359998" y="1275606"/>
            <a:ext cx="8100434" cy="1152128"/>
          </a:xfrm>
        </p:spPr>
        <p:txBody>
          <a:bodyPr/>
          <a:lstStyle/>
          <a:p>
            <a:pPr algn="just">
              <a:lnSpc>
                <a:spcPct val="115000"/>
              </a:lnSpc>
              <a:spcAft>
                <a:spcPts val="300"/>
              </a:spcAft>
            </a:pPr>
            <a:r>
              <a:rPr lang="fr-FR" sz="1400" dirty="0">
                <a:solidFill>
                  <a:srgbClr val="000000"/>
                </a:solidFill>
                <a:effectLst/>
                <a:latin typeface="Calibri" panose="020F0502020204030204" pitchFamily="34" charset="0"/>
                <a:ea typeface="Times New Roman" panose="02020603050405020304" pitchFamily="18" charset="0"/>
              </a:rPr>
              <a:t> </a:t>
            </a:r>
            <a:endParaRPr lang="fr-FR" sz="1400" dirty="0">
              <a:solidFill>
                <a:srgbClr val="000000"/>
              </a:solidFill>
              <a:latin typeface="Calibri" panose="020F0502020204030204" pitchFamily="34" charset="0"/>
              <a:ea typeface="Times New Roman" panose="02020603050405020304" pitchFamily="18" charset="0"/>
            </a:endParaRPr>
          </a:p>
          <a:p>
            <a:pPr algn="just">
              <a:lnSpc>
                <a:spcPct val="115000"/>
              </a:lnSpc>
              <a:spcAft>
                <a:spcPts val="300"/>
              </a:spcAft>
            </a:pPr>
            <a:endParaRPr lang="fr-FR" sz="1400" dirty="0">
              <a:solidFill>
                <a:srgbClr val="000000"/>
              </a:solidFill>
              <a:effectLst/>
              <a:latin typeface="Calibri" panose="020F0502020204030204" pitchFamily="34" charset="0"/>
              <a:ea typeface="Times New Roman" panose="02020603050405020304" pitchFamily="18" charset="0"/>
            </a:endParaRPr>
          </a:p>
          <a:p>
            <a:pPr algn="just">
              <a:lnSpc>
                <a:spcPct val="115000"/>
              </a:lnSpc>
              <a:spcAft>
                <a:spcPts val="300"/>
              </a:spcAft>
            </a:pPr>
            <a:endParaRPr lang="fr-FR" sz="1400" dirty="0">
              <a:solidFill>
                <a:srgbClr val="000000"/>
              </a:solidFill>
              <a:effectLst/>
              <a:latin typeface="Calibri" panose="020F0502020204030204" pitchFamily="34"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graphicFrame>
        <p:nvGraphicFramePr>
          <p:cNvPr id="2" name="Tableau 1"/>
          <p:cNvGraphicFramePr>
            <a:graphicFrameLocks noGrp="1"/>
          </p:cNvGraphicFramePr>
          <p:nvPr>
            <p:extLst>
              <p:ext uri="{D42A27DB-BD31-4B8C-83A1-F6EECF244321}">
                <p14:modId xmlns:p14="http://schemas.microsoft.com/office/powerpoint/2010/main" val="2167239765"/>
              </p:ext>
            </p:extLst>
          </p:nvPr>
        </p:nvGraphicFramePr>
        <p:xfrm>
          <a:off x="683568" y="1275609"/>
          <a:ext cx="7920880" cy="3333347"/>
        </p:xfrm>
        <a:graphic>
          <a:graphicData uri="http://schemas.openxmlformats.org/drawingml/2006/table">
            <a:tbl>
              <a:tblPr firstRow="1" firstCol="1" bandRow="1">
                <a:tableStyleId>{5C22544A-7EE6-4342-B048-85BDC9FD1C3A}</a:tableStyleId>
              </a:tblPr>
              <a:tblGrid>
                <a:gridCol w="3334093">
                  <a:extLst>
                    <a:ext uri="{9D8B030D-6E8A-4147-A177-3AD203B41FA5}">
                      <a16:colId xmlns:a16="http://schemas.microsoft.com/office/drawing/2014/main" val="2580879229"/>
                    </a:ext>
                  </a:extLst>
                </a:gridCol>
                <a:gridCol w="2498555">
                  <a:extLst>
                    <a:ext uri="{9D8B030D-6E8A-4147-A177-3AD203B41FA5}">
                      <a16:colId xmlns:a16="http://schemas.microsoft.com/office/drawing/2014/main" val="753956267"/>
                    </a:ext>
                  </a:extLst>
                </a:gridCol>
                <a:gridCol w="2088232">
                  <a:extLst>
                    <a:ext uri="{9D8B030D-6E8A-4147-A177-3AD203B41FA5}">
                      <a16:colId xmlns:a16="http://schemas.microsoft.com/office/drawing/2014/main" val="4078572392"/>
                    </a:ext>
                  </a:extLst>
                </a:gridCol>
              </a:tblGrid>
              <a:tr h="456291">
                <a:tc gridSpan="2">
                  <a:txBody>
                    <a:bodyPr/>
                    <a:lstStyle/>
                    <a:p>
                      <a:pPr>
                        <a:spcAft>
                          <a:spcPts val="0"/>
                        </a:spcAft>
                      </a:pPr>
                      <a:r>
                        <a:rPr lang="fr-FR" sz="1400" dirty="0">
                          <a:effectLst/>
                        </a:rPr>
                        <a:t>Conditions de départ à la retraite à l’âge légal (catégorie </a:t>
                      </a:r>
                      <a:r>
                        <a:rPr lang="fr-FR" sz="1400" dirty="0">
                          <a:solidFill>
                            <a:srgbClr val="FFC000"/>
                          </a:solidFill>
                          <a:effectLst/>
                        </a:rPr>
                        <a:t>sédentaire</a:t>
                      </a:r>
                      <a:r>
                        <a:rPr lang="fr-FR" sz="1400" dirty="0">
                          <a:effectLst/>
                        </a:rPr>
                        <a:t>)</a:t>
                      </a:r>
                      <a:endParaRPr lang="fr-FR" sz="1800" dirty="0">
                        <a:effectLst/>
                        <a:latin typeface="Calibri" panose="020F0502020204030204" pitchFamily="34" charset="0"/>
                        <a:ea typeface="Calibri" panose="020F0502020204030204" pitchFamily="34" charset="0"/>
                      </a:endParaRPr>
                    </a:p>
                  </a:txBody>
                  <a:tcPr marL="42940" marR="42940" marT="0" marB="0" anchor="ctr"/>
                </a:tc>
                <a:tc hMerge="1">
                  <a:txBody>
                    <a:bodyPr/>
                    <a:lstStyle/>
                    <a:p>
                      <a:endParaRPr lang="fr-FR"/>
                    </a:p>
                  </a:txBody>
                  <a:tcPr/>
                </a:tc>
                <a:tc>
                  <a:txBody>
                    <a:bodyPr/>
                    <a:lstStyle/>
                    <a:p>
                      <a:endParaRPr lang="fr-FR" sz="1400">
                        <a:effectLst/>
                        <a:latin typeface="Times New Roman" panose="02020603050405020304" pitchFamily="18" charset="0"/>
                      </a:endParaRPr>
                    </a:p>
                  </a:txBody>
                  <a:tcPr marL="42940" marR="42940" marT="0" marB="0" anchor="b"/>
                </a:tc>
                <a:extLst>
                  <a:ext uri="{0D108BD9-81ED-4DB2-BD59-A6C34878D82A}">
                    <a16:rowId xmlns:a16="http://schemas.microsoft.com/office/drawing/2014/main" val="976755465"/>
                  </a:ext>
                </a:extLst>
              </a:tr>
              <a:tr h="641773">
                <a:tc>
                  <a:txBody>
                    <a:bodyPr/>
                    <a:lstStyle/>
                    <a:p>
                      <a:pPr algn="ctr">
                        <a:spcAft>
                          <a:spcPts val="0"/>
                        </a:spcAft>
                      </a:pPr>
                      <a:r>
                        <a:rPr lang="fr-FR" sz="1400">
                          <a:effectLst/>
                        </a:rPr>
                        <a:t>Année de naissance</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dirty="0">
                          <a:effectLst/>
                        </a:rPr>
                        <a:t>Âge légal de départ à la retraite AOD</a:t>
                      </a:r>
                      <a:endParaRPr lang="fr-FR" sz="1800" dirty="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dirty="0">
                          <a:effectLst/>
                        </a:rPr>
                        <a:t>Durée de cotisation requise DAR (en trimestres)</a:t>
                      </a:r>
                      <a:endParaRPr lang="fr-FR" sz="1800" dirty="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1191804264"/>
                  </a:ext>
                </a:extLst>
              </a:tr>
              <a:tr h="244484">
                <a:tc>
                  <a:txBody>
                    <a:bodyPr/>
                    <a:lstStyle/>
                    <a:p>
                      <a:pPr algn="ctr">
                        <a:spcAft>
                          <a:spcPts val="0"/>
                        </a:spcAft>
                      </a:pPr>
                      <a:r>
                        <a:rPr lang="fr-FR" sz="1400">
                          <a:effectLst/>
                        </a:rPr>
                        <a:t>Avant le 31 août 1961</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62 ans</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168</a:t>
                      </a:r>
                      <a:endParaRPr lang="fr-FR" sz="180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429131416"/>
                  </a:ext>
                </a:extLst>
              </a:tr>
              <a:tr h="279411">
                <a:tc>
                  <a:txBody>
                    <a:bodyPr/>
                    <a:lstStyle/>
                    <a:p>
                      <a:pPr algn="ctr">
                        <a:spcAft>
                          <a:spcPts val="0"/>
                        </a:spcAft>
                      </a:pPr>
                      <a:r>
                        <a:rPr lang="fr-FR" sz="1400">
                          <a:effectLst/>
                        </a:rPr>
                        <a:t>1961 (à partir du 1</a:t>
                      </a:r>
                      <a:r>
                        <a:rPr lang="fr-FR" sz="1400" baseline="30000">
                          <a:effectLst/>
                        </a:rPr>
                        <a:t>er</a:t>
                      </a:r>
                      <a:r>
                        <a:rPr lang="fr-FR" sz="1400">
                          <a:effectLst/>
                        </a:rPr>
                        <a:t> septembre)</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62 ans et 3 mois</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dirty="0">
                          <a:effectLst/>
                        </a:rPr>
                        <a:t>169</a:t>
                      </a:r>
                      <a:endParaRPr lang="fr-FR" sz="1800" dirty="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953265188"/>
                  </a:ext>
                </a:extLst>
              </a:tr>
              <a:tr h="244484">
                <a:tc>
                  <a:txBody>
                    <a:bodyPr/>
                    <a:lstStyle/>
                    <a:p>
                      <a:pPr algn="ctr">
                        <a:spcAft>
                          <a:spcPts val="0"/>
                        </a:spcAft>
                      </a:pPr>
                      <a:r>
                        <a:rPr lang="fr-FR" sz="1400">
                          <a:effectLst/>
                        </a:rPr>
                        <a:t>1962</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62 ans et 6 mois</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169</a:t>
                      </a:r>
                      <a:endParaRPr lang="fr-FR" sz="180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1929842699"/>
                  </a:ext>
                </a:extLst>
              </a:tr>
              <a:tr h="244484">
                <a:tc>
                  <a:txBody>
                    <a:bodyPr/>
                    <a:lstStyle/>
                    <a:p>
                      <a:pPr algn="ctr">
                        <a:spcAft>
                          <a:spcPts val="0"/>
                        </a:spcAft>
                      </a:pPr>
                      <a:r>
                        <a:rPr lang="fr-FR" sz="1400">
                          <a:effectLst/>
                        </a:rPr>
                        <a:t>1963</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62 ans et 9 mois</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170</a:t>
                      </a:r>
                      <a:endParaRPr lang="fr-FR" sz="180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4250162478"/>
                  </a:ext>
                </a:extLst>
              </a:tr>
              <a:tr h="244484">
                <a:tc>
                  <a:txBody>
                    <a:bodyPr/>
                    <a:lstStyle/>
                    <a:p>
                      <a:pPr algn="ctr">
                        <a:spcAft>
                          <a:spcPts val="0"/>
                        </a:spcAft>
                      </a:pPr>
                      <a:r>
                        <a:rPr lang="fr-FR" sz="1400">
                          <a:effectLst/>
                        </a:rPr>
                        <a:t>1964</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63 ans</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171</a:t>
                      </a:r>
                      <a:endParaRPr lang="fr-FR" sz="180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3832288415"/>
                  </a:ext>
                </a:extLst>
              </a:tr>
              <a:tr h="244484">
                <a:tc>
                  <a:txBody>
                    <a:bodyPr/>
                    <a:lstStyle/>
                    <a:p>
                      <a:pPr algn="ctr">
                        <a:spcAft>
                          <a:spcPts val="0"/>
                        </a:spcAft>
                      </a:pPr>
                      <a:r>
                        <a:rPr lang="fr-FR" sz="1400">
                          <a:effectLst/>
                        </a:rPr>
                        <a:t>1965</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63 ans et 3 mois</a:t>
                      </a:r>
                      <a:endParaRPr lang="fr-FR" sz="1800">
                        <a:effectLst/>
                        <a:latin typeface="Calibri" panose="020F0502020204030204" pitchFamily="34" charset="0"/>
                        <a:ea typeface="Calibri" panose="020F0502020204030204" pitchFamily="34" charset="0"/>
                      </a:endParaRPr>
                    </a:p>
                  </a:txBody>
                  <a:tcPr marL="42940" marR="42940" marT="0" marB="0" anchor="ctr"/>
                </a:tc>
                <a:tc rowSpan="4">
                  <a:txBody>
                    <a:bodyPr/>
                    <a:lstStyle/>
                    <a:p>
                      <a:pPr algn="ctr">
                        <a:spcAft>
                          <a:spcPts val="0"/>
                        </a:spcAft>
                      </a:pPr>
                      <a:r>
                        <a:rPr lang="fr-FR" sz="1400">
                          <a:effectLst/>
                        </a:rPr>
                        <a:t>172</a:t>
                      </a:r>
                      <a:endParaRPr lang="fr-FR" sz="1800">
                        <a:effectLst/>
                        <a:latin typeface="Calibri" panose="020F0502020204030204" pitchFamily="34" charset="0"/>
                        <a:ea typeface="Calibri" panose="020F0502020204030204" pitchFamily="34" charset="0"/>
                      </a:endParaRPr>
                    </a:p>
                  </a:txBody>
                  <a:tcPr marL="42940" marR="42940" marT="0" marB="0" anchor="ctr"/>
                </a:tc>
                <a:extLst>
                  <a:ext uri="{0D108BD9-81ED-4DB2-BD59-A6C34878D82A}">
                    <a16:rowId xmlns:a16="http://schemas.microsoft.com/office/drawing/2014/main" val="3322392627"/>
                  </a:ext>
                </a:extLst>
              </a:tr>
              <a:tr h="244484">
                <a:tc>
                  <a:txBody>
                    <a:bodyPr/>
                    <a:lstStyle/>
                    <a:p>
                      <a:pPr algn="ctr">
                        <a:spcAft>
                          <a:spcPts val="0"/>
                        </a:spcAft>
                      </a:pPr>
                      <a:r>
                        <a:rPr lang="fr-FR" sz="1400">
                          <a:effectLst/>
                        </a:rPr>
                        <a:t>1966</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63 ans et 6 mois</a:t>
                      </a:r>
                      <a:endParaRPr lang="fr-FR" sz="1800">
                        <a:effectLst/>
                        <a:latin typeface="Calibri" panose="020F0502020204030204" pitchFamily="34" charset="0"/>
                        <a:ea typeface="Calibri" panose="020F0502020204030204" pitchFamily="34" charset="0"/>
                      </a:endParaRPr>
                    </a:p>
                  </a:txBody>
                  <a:tcPr marL="42940" marR="42940" marT="0" marB="0" anchor="ctr"/>
                </a:tc>
                <a:tc vMerge="1">
                  <a:txBody>
                    <a:bodyPr/>
                    <a:lstStyle/>
                    <a:p>
                      <a:endParaRPr lang="fr-FR"/>
                    </a:p>
                  </a:txBody>
                  <a:tcPr/>
                </a:tc>
                <a:extLst>
                  <a:ext uri="{0D108BD9-81ED-4DB2-BD59-A6C34878D82A}">
                    <a16:rowId xmlns:a16="http://schemas.microsoft.com/office/drawing/2014/main" val="2492710736"/>
                  </a:ext>
                </a:extLst>
              </a:tr>
              <a:tr h="244484">
                <a:tc>
                  <a:txBody>
                    <a:bodyPr/>
                    <a:lstStyle/>
                    <a:p>
                      <a:pPr algn="ctr">
                        <a:spcAft>
                          <a:spcPts val="0"/>
                        </a:spcAft>
                      </a:pPr>
                      <a:r>
                        <a:rPr lang="fr-FR" sz="1400">
                          <a:effectLst/>
                        </a:rPr>
                        <a:t>1967</a:t>
                      </a:r>
                      <a:endParaRPr lang="fr-FR" sz="180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a:effectLst/>
                        </a:rPr>
                        <a:t>63 ans et 9 mois</a:t>
                      </a:r>
                      <a:endParaRPr lang="fr-FR" sz="1800">
                        <a:effectLst/>
                        <a:latin typeface="Calibri" panose="020F0502020204030204" pitchFamily="34" charset="0"/>
                        <a:ea typeface="Calibri" panose="020F0502020204030204" pitchFamily="34" charset="0"/>
                      </a:endParaRPr>
                    </a:p>
                  </a:txBody>
                  <a:tcPr marL="42940" marR="42940" marT="0" marB="0" anchor="ctr"/>
                </a:tc>
                <a:tc vMerge="1">
                  <a:txBody>
                    <a:bodyPr/>
                    <a:lstStyle/>
                    <a:p>
                      <a:endParaRPr lang="fr-FR"/>
                    </a:p>
                  </a:txBody>
                  <a:tcPr/>
                </a:tc>
                <a:extLst>
                  <a:ext uri="{0D108BD9-81ED-4DB2-BD59-A6C34878D82A}">
                    <a16:rowId xmlns:a16="http://schemas.microsoft.com/office/drawing/2014/main" val="3896566638"/>
                  </a:ext>
                </a:extLst>
              </a:tr>
              <a:tr h="244484">
                <a:tc>
                  <a:txBody>
                    <a:bodyPr/>
                    <a:lstStyle/>
                    <a:p>
                      <a:pPr algn="ctr">
                        <a:spcAft>
                          <a:spcPts val="0"/>
                        </a:spcAft>
                      </a:pPr>
                      <a:r>
                        <a:rPr lang="fr-FR" sz="1400" dirty="0">
                          <a:effectLst/>
                        </a:rPr>
                        <a:t>1968 et après</a:t>
                      </a:r>
                      <a:endParaRPr lang="fr-FR" sz="1800" dirty="0">
                        <a:effectLst/>
                        <a:latin typeface="Calibri" panose="020F0502020204030204" pitchFamily="34" charset="0"/>
                        <a:ea typeface="Calibri" panose="020F0502020204030204" pitchFamily="34" charset="0"/>
                      </a:endParaRPr>
                    </a:p>
                  </a:txBody>
                  <a:tcPr marL="42940" marR="42940" marT="0" marB="0" anchor="ctr"/>
                </a:tc>
                <a:tc>
                  <a:txBody>
                    <a:bodyPr/>
                    <a:lstStyle/>
                    <a:p>
                      <a:pPr algn="ctr">
                        <a:spcAft>
                          <a:spcPts val="0"/>
                        </a:spcAft>
                      </a:pPr>
                      <a:r>
                        <a:rPr lang="fr-FR" sz="1400" dirty="0">
                          <a:effectLst/>
                        </a:rPr>
                        <a:t>64 ans</a:t>
                      </a:r>
                      <a:endParaRPr lang="fr-FR" sz="1800" dirty="0">
                        <a:effectLst/>
                        <a:latin typeface="Calibri" panose="020F0502020204030204" pitchFamily="34" charset="0"/>
                        <a:ea typeface="Calibri" panose="020F0502020204030204" pitchFamily="34" charset="0"/>
                      </a:endParaRPr>
                    </a:p>
                  </a:txBody>
                  <a:tcPr marL="42940" marR="42940" marT="0" marB="0" anchor="ctr"/>
                </a:tc>
                <a:tc vMerge="1">
                  <a:txBody>
                    <a:bodyPr/>
                    <a:lstStyle/>
                    <a:p>
                      <a:endParaRPr lang="fr-FR"/>
                    </a:p>
                  </a:txBody>
                  <a:tcPr/>
                </a:tc>
                <a:extLst>
                  <a:ext uri="{0D108BD9-81ED-4DB2-BD59-A6C34878D82A}">
                    <a16:rowId xmlns:a16="http://schemas.microsoft.com/office/drawing/2014/main" val="2643422103"/>
                  </a:ext>
                </a:extLst>
              </a:tr>
            </a:tbl>
          </a:graphicData>
        </a:graphic>
      </p:graphicFrame>
    </p:spTree>
    <p:extLst>
      <p:ext uri="{BB962C8B-B14F-4D97-AF65-F5344CB8AC3E}">
        <p14:creationId xmlns:p14="http://schemas.microsoft.com/office/powerpoint/2010/main" val="40359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graphicFrame>
        <p:nvGraphicFramePr>
          <p:cNvPr id="2" name="Tableau 1"/>
          <p:cNvGraphicFramePr>
            <a:graphicFrameLocks noGrp="1"/>
          </p:cNvGraphicFramePr>
          <p:nvPr>
            <p:extLst>
              <p:ext uri="{D42A27DB-BD31-4B8C-83A1-F6EECF244321}">
                <p14:modId xmlns:p14="http://schemas.microsoft.com/office/powerpoint/2010/main" val="2976781880"/>
              </p:ext>
            </p:extLst>
          </p:nvPr>
        </p:nvGraphicFramePr>
        <p:xfrm>
          <a:off x="683568" y="1275609"/>
          <a:ext cx="7776863" cy="3333347"/>
        </p:xfrm>
        <a:graphic>
          <a:graphicData uri="http://schemas.openxmlformats.org/drawingml/2006/table">
            <a:tbl>
              <a:tblPr firstRow="1" firstCol="1" bandRow="1">
                <a:tableStyleId>{5C22544A-7EE6-4342-B048-85BDC9FD1C3A}</a:tableStyleId>
              </a:tblPr>
              <a:tblGrid>
                <a:gridCol w="3273473">
                  <a:extLst>
                    <a:ext uri="{9D8B030D-6E8A-4147-A177-3AD203B41FA5}">
                      <a16:colId xmlns:a16="http://schemas.microsoft.com/office/drawing/2014/main" val="2580879229"/>
                    </a:ext>
                  </a:extLst>
                </a:gridCol>
                <a:gridCol w="2289538">
                  <a:extLst>
                    <a:ext uri="{9D8B030D-6E8A-4147-A177-3AD203B41FA5}">
                      <a16:colId xmlns:a16="http://schemas.microsoft.com/office/drawing/2014/main" val="753956267"/>
                    </a:ext>
                  </a:extLst>
                </a:gridCol>
                <a:gridCol w="2213852">
                  <a:extLst>
                    <a:ext uri="{9D8B030D-6E8A-4147-A177-3AD203B41FA5}">
                      <a16:colId xmlns:a16="http://schemas.microsoft.com/office/drawing/2014/main" val="4078572392"/>
                    </a:ext>
                  </a:extLst>
                </a:gridCol>
              </a:tblGrid>
              <a:tr h="456291">
                <a:tc gridSpan="2">
                  <a:txBody>
                    <a:bodyPr/>
                    <a:lstStyle/>
                    <a:p>
                      <a:pPr>
                        <a:spcAft>
                          <a:spcPts val="0"/>
                        </a:spcAft>
                      </a:pPr>
                      <a:r>
                        <a:rPr lang="fr-FR" sz="1400" b="1" dirty="0">
                          <a:solidFill>
                            <a:schemeClr val="bg1"/>
                          </a:solidFill>
                          <a:effectLst/>
                          <a:latin typeface="+mn-lt"/>
                          <a:ea typeface="Calibri" panose="020F0502020204030204" pitchFamily="34" charset="0"/>
                        </a:rPr>
                        <a:t> </a:t>
                      </a:r>
                      <a:r>
                        <a:rPr lang="fr-FR" sz="1400" b="1" dirty="0" smtClean="0">
                          <a:solidFill>
                            <a:schemeClr val="bg1"/>
                          </a:solidFill>
                          <a:effectLst/>
                          <a:latin typeface="+mn-lt"/>
                          <a:ea typeface="Calibri" panose="020F0502020204030204" pitchFamily="34" charset="0"/>
                        </a:rPr>
                        <a:t>Conditions </a:t>
                      </a:r>
                      <a:r>
                        <a:rPr lang="fr-FR" sz="1400" b="1" dirty="0">
                          <a:solidFill>
                            <a:schemeClr val="bg1"/>
                          </a:solidFill>
                          <a:effectLst/>
                          <a:latin typeface="+mn-lt"/>
                          <a:ea typeface="Calibri" panose="020F0502020204030204" pitchFamily="34" charset="0"/>
                        </a:rPr>
                        <a:t>de départ à la retraite à l’âge légal (catégorie </a:t>
                      </a:r>
                      <a:r>
                        <a:rPr lang="fr-FR" sz="1400" b="1" dirty="0">
                          <a:solidFill>
                            <a:srgbClr val="FFC000"/>
                          </a:solidFill>
                          <a:effectLst/>
                          <a:latin typeface="+mn-lt"/>
                          <a:ea typeface="Calibri" panose="020F0502020204030204" pitchFamily="34" charset="0"/>
                        </a:rPr>
                        <a:t>active</a:t>
                      </a:r>
                      <a:r>
                        <a:rPr lang="fr-FR" sz="1400" b="1" dirty="0">
                          <a:solidFill>
                            <a:schemeClr val="bg1"/>
                          </a:solidFill>
                          <a:effectLst/>
                          <a:latin typeface="+mn-lt"/>
                          <a:ea typeface="Calibri" panose="020F0502020204030204" pitchFamily="34" charset="0"/>
                        </a:rPr>
                        <a:t>)</a:t>
                      </a:r>
                    </a:p>
                  </a:txBody>
                  <a:tcPr marL="44450" marR="44450" marT="0" marB="0" anchor="ctr"/>
                </a:tc>
                <a:tc hMerge="1">
                  <a:txBody>
                    <a:bodyPr/>
                    <a:lstStyle/>
                    <a:p>
                      <a:endParaRPr lang="fr-FR"/>
                    </a:p>
                  </a:txBody>
                  <a:tcPr/>
                </a:tc>
                <a:tc>
                  <a:txBody>
                    <a:bodyPr/>
                    <a:lstStyle/>
                    <a:p>
                      <a:endParaRPr lang="fr-FR" sz="1400" dirty="0">
                        <a:solidFill>
                          <a:schemeClr val="bg1"/>
                        </a:solidFill>
                        <a:effectLst/>
                        <a:latin typeface="+mn-lt"/>
                      </a:endParaRPr>
                    </a:p>
                  </a:txBody>
                  <a:tcPr marL="44450" marR="44450" marT="0" marB="0" anchor="b"/>
                </a:tc>
                <a:extLst>
                  <a:ext uri="{0D108BD9-81ED-4DB2-BD59-A6C34878D82A}">
                    <a16:rowId xmlns:a16="http://schemas.microsoft.com/office/drawing/2014/main" val="976755465"/>
                  </a:ext>
                </a:extLst>
              </a:tr>
              <a:tr h="641773">
                <a:tc>
                  <a:txBody>
                    <a:bodyPr/>
                    <a:lstStyle/>
                    <a:p>
                      <a:pPr algn="ctr">
                        <a:spcAft>
                          <a:spcPts val="0"/>
                        </a:spcAft>
                      </a:pPr>
                      <a:r>
                        <a:rPr lang="fr-FR" sz="1400" b="1" dirty="0">
                          <a:solidFill>
                            <a:schemeClr val="bg1"/>
                          </a:solidFill>
                          <a:effectLst/>
                          <a:latin typeface="+mn-lt"/>
                          <a:ea typeface="Calibri" panose="020F0502020204030204" pitchFamily="34" charset="0"/>
                        </a:rPr>
                        <a:t>Année de naissance</a:t>
                      </a:r>
                      <a:endParaRPr lang="fr-FR" sz="1800" dirty="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b="1" dirty="0">
                          <a:solidFill>
                            <a:schemeClr val="tx1"/>
                          </a:solidFill>
                          <a:effectLst/>
                          <a:latin typeface="+mn-lt"/>
                          <a:ea typeface="Calibri" panose="020F0502020204030204" pitchFamily="34" charset="0"/>
                        </a:rPr>
                        <a:t>Âge légal de départ à la retraite AOD</a:t>
                      </a:r>
                      <a:endParaRPr lang="fr-FR" sz="1800" dirty="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b="1" dirty="0">
                          <a:solidFill>
                            <a:schemeClr val="tx1"/>
                          </a:solidFill>
                          <a:effectLst/>
                          <a:latin typeface="+mn-lt"/>
                          <a:ea typeface="Calibri" panose="020F0502020204030204" pitchFamily="34" charset="0"/>
                        </a:rPr>
                        <a:t>Durée de cotisation requise (en trimestres)</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1191804264"/>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Avant le 31 août 1966</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57 ans</a:t>
                      </a:r>
                      <a:endParaRPr lang="fr-FR" sz="1800" dirty="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a:solidFill>
                            <a:schemeClr val="tx1"/>
                          </a:solidFill>
                          <a:effectLst/>
                          <a:latin typeface="+mn-lt"/>
                          <a:ea typeface="Calibri" panose="020F0502020204030204" pitchFamily="34" charset="0"/>
                        </a:rPr>
                        <a:t>168</a:t>
                      </a:r>
                      <a:endParaRPr lang="fr-FR" sz="180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429131416"/>
                  </a:ext>
                </a:extLst>
              </a:tr>
              <a:tr h="279411">
                <a:tc>
                  <a:txBody>
                    <a:bodyPr/>
                    <a:lstStyle/>
                    <a:p>
                      <a:pPr algn="ctr">
                        <a:spcAft>
                          <a:spcPts val="0"/>
                        </a:spcAft>
                      </a:pPr>
                      <a:r>
                        <a:rPr lang="fr-FR" sz="1400">
                          <a:solidFill>
                            <a:schemeClr val="bg1"/>
                          </a:solidFill>
                          <a:effectLst/>
                          <a:latin typeface="+mn-lt"/>
                          <a:ea typeface="Calibri" panose="020F0502020204030204" pitchFamily="34" charset="0"/>
                        </a:rPr>
                        <a:t>1966 (à partir du 1</a:t>
                      </a:r>
                      <a:r>
                        <a:rPr lang="fr-FR" sz="1400" baseline="30000">
                          <a:solidFill>
                            <a:schemeClr val="bg1"/>
                          </a:solidFill>
                          <a:effectLst/>
                          <a:latin typeface="+mn-lt"/>
                          <a:ea typeface="Calibri" panose="020F0502020204030204" pitchFamily="34" charset="0"/>
                        </a:rPr>
                        <a:t>er</a:t>
                      </a:r>
                      <a:r>
                        <a:rPr lang="fr-FR" sz="1400">
                          <a:solidFill>
                            <a:schemeClr val="bg1"/>
                          </a:solidFill>
                          <a:effectLst/>
                          <a:latin typeface="+mn-lt"/>
                          <a:ea typeface="Calibri" panose="020F0502020204030204" pitchFamily="34" charset="0"/>
                        </a:rPr>
                        <a:t> septembre)</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57 ans et 3 mois</a:t>
                      </a:r>
                      <a:endParaRPr lang="fr-FR" sz="1800" dirty="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169</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953265188"/>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1967</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a:solidFill>
                            <a:schemeClr val="tx1"/>
                          </a:solidFill>
                          <a:effectLst/>
                          <a:latin typeface="+mn-lt"/>
                          <a:ea typeface="Calibri" panose="020F0502020204030204" pitchFamily="34" charset="0"/>
                        </a:rPr>
                        <a:t>57 ans et 6 mois</a:t>
                      </a:r>
                      <a:endParaRPr lang="fr-FR" sz="180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169</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1929842699"/>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1968</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a:solidFill>
                            <a:schemeClr val="tx1"/>
                          </a:solidFill>
                          <a:effectLst/>
                          <a:latin typeface="+mn-lt"/>
                          <a:ea typeface="Calibri" panose="020F0502020204030204" pitchFamily="34" charset="0"/>
                        </a:rPr>
                        <a:t>57 ans et 9 mois</a:t>
                      </a:r>
                      <a:endParaRPr lang="fr-FR" sz="180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170</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4250162478"/>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1969</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58 ans</a:t>
                      </a:r>
                      <a:endParaRPr lang="fr-FR" sz="1800" dirty="0">
                        <a:solidFill>
                          <a:schemeClr val="tx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171</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832288415"/>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1970</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a:solidFill>
                            <a:schemeClr val="tx1"/>
                          </a:solidFill>
                          <a:effectLst/>
                          <a:latin typeface="+mn-lt"/>
                          <a:ea typeface="Calibri" panose="020F0502020204030204" pitchFamily="34" charset="0"/>
                        </a:rPr>
                        <a:t>58 ans et 3 mois</a:t>
                      </a:r>
                      <a:endParaRPr lang="fr-FR" sz="1800">
                        <a:solidFill>
                          <a:schemeClr val="tx1"/>
                        </a:solidFill>
                        <a:effectLst/>
                        <a:latin typeface="+mn-lt"/>
                        <a:ea typeface="Calibri" panose="020F0502020204030204" pitchFamily="34" charset="0"/>
                      </a:endParaRPr>
                    </a:p>
                  </a:txBody>
                  <a:tcPr marL="44450" marR="44450" marT="0" marB="0" anchor="ctr"/>
                </a:tc>
                <a:tc rowSpan="4">
                  <a:txBody>
                    <a:bodyPr/>
                    <a:lstStyle/>
                    <a:p>
                      <a:pPr algn="ctr">
                        <a:spcAft>
                          <a:spcPts val="0"/>
                        </a:spcAft>
                      </a:pPr>
                      <a:r>
                        <a:rPr lang="fr-FR" sz="1400" dirty="0">
                          <a:solidFill>
                            <a:schemeClr val="tx1"/>
                          </a:solidFill>
                          <a:effectLst/>
                          <a:latin typeface="+mn-lt"/>
                          <a:ea typeface="Calibri" panose="020F0502020204030204" pitchFamily="34" charset="0"/>
                        </a:rPr>
                        <a:t>172</a:t>
                      </a:r>
                      <a:endParaRPr lang="fr-FR" sz="1800" dirty="0">
                        <a:solidFill>
                          <a:schemeClr val="tx1"/>
                        </a:solidFill>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322392627"/>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1971</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58 ans et 6 mois</a:t>
                      </a:r>
                      <a:endParaRPr lang="fr-FR" sz="1800" dirty="0">
                        <a:solidFill>
                          <a:schemeClr val="tx1"/>
                        </a:solidFill>
                        <a:effectLst/>
                        <a:latin typeface="+mn-lt"/>
                        <a:ea typeface="Calibri" panose="020F0502020204030204" pitchFamily="34" charset="0"/>
                      </a:endParaRPr>
                    </a:p>
                  </a:txBody>
                  <a:tcPr marL="44450" marR="44450" marT="0" marB="0" anchor="ctr"/>
                </a:tc>
                <a:tc vMerge="1">
                  <a:txBody>
                    <a:bodyPr/>
                    <a:lstStyle/>
                    <a:p>
                      <a:endParaRPr lang="fr-FR"/>
                    </a:p>
                  </a:txBody>
                  <a:tcPr/>
                </a:tc>
                <a:extLst>
                  <a:ext uri="{0D108BD9-81ED-4DB2-BD59-A6C34878D82A}">
                    <a16:rowId xmlns:a16="http://schemas.microsoft.com/office/drawing/2014/main" val="2492710736"/>
                  </a:ext>
                </a:extLst>
              </a:tr>
              <a:tr h="244484">
                <a:tc>
                  <a:txBody>
                    <a:bodyPr/>
                    <a:lstStyle/>
                    <a:p>
                      <a:pPr algn="ctr">
                        <a:spcAft>
                          <a:spcPts val="0"/>
                        </a:spcAft>
                      </a:pPr>
                      <a:r>
                        <a:rPr lang="fr-FR" sz="1400">
                          <a:solidFill>
                            <a:schemeClr val="bg1"/>
                          </a:solidFill>
                          <a:effectLst/>
                          <a:latin typeface="+mn-lt"/>
                          <a:ea typeface="Calibri" panose="020F0502020204030204" pitchFamily="34" charset="0"/>
                        </a:rPr>
                        <a:t>1972</a:t>
                      </a:r>
                      <a:endParaRPr lang="fr-FR" sz="180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58 ans et 9 mois</a:t>
                      </a:r>
                      <a:endParaRPr lang="fr-FR" sz="1800" dirty="0">
                        <a:solidFill>
                          <a:schemeClr val="tx1"/>
                        </a:solidFill>
                        <a:effectLst/>
                        <a:latin typeface="+mn-lt"/>
                        <a:ea typeface="Calibri" panose="020F0502020204030204" pitchFamily="34" charset="0"/>
                      </a:endParaRPr>
                    </a:p>
                  </a:txBody>
                  <a:tcPr marL="44450" marR="44450" marT="0" marB="0" anchor="ctr"/>
                </a:tc>
                <a:tc vMerge="1">
                  <a:txBody>
                    <a:bodyPr/>
                    <a:lstStyle/>
                    <a:p>
                      <a:endParaRPr lang="fr-FR"/>
                    </a:p>
                  </a:txBody>
                  <a:tcPr/>
                </a:tc>
                <a:extLst>
                  <a:ext uri="{0D108BD9-81ED-4DB2-BD59-A6C34878D82A}">
                    <a16:rowId xmlns:a16="http://schemas.microsoft.com/office/drawing/2014/main" val="3896566638"/>
                  </a:ext>
                </a:extLst>
              </a:tr>
              <a:tr h="244484">
                <a:tc>
                  <a:txBody>
                    <a:bodyPr/>
                    <a:lstStyle/>
                    <a:p>
                      <a:pPr algn="ctr">
                        <a:spcAft>
                          <a:spcPts val="0"/>
                        </a:spcAft>
                      </a:pPr>
                      <a:r>
                        <a:rPr lang="fr-FR" sz="1400" dirty="0">
                          <a:solidFill>
                            <a:schemeClr val="bg1"/>
                          </a:solidFill>
                          <a:effectLst/>
                          <a:latin typeface="+mn-lt"/>
                          <a:ea typeface="Calibri" panose="020F0502020204030204" pitchFamily="34" charset="0"/>
                        </a:rPr>
                        <a:t>1973 et après</a:t>
                      </a:r>
                      <a:endParaRPr lang="fr-FR" sz="1800" dirty="0">
                        <a:solidFill>
                          <a:schemeClr val="bg1"/>
                        </a:solidFill>
                        <a:effectLst/>
                        <a:latin typeface="+mn-lt"/>
                        <a:ea typeface="Calibri" panose="020F0502020204030204" pitchFamily="34" charset="0"/>
                      </a:endParaRPr>
                    </a:p>
                  </a:txBody>
                  <a:tcPr marL="44450" marR="44450" marT="0" marB="0" anchor="ctr"/>
                </a:tc>
                <a:tc>
                  <a:txBody>
                    <a:bodyPr/>
                    <a:lstStyle/>
                    <a:p>
                      <a:pPr algn="ctr">
                        <a:spcAft>
                          <a:spcPts val="0"/>
                        </a:spcAft>
                      </a:pPr>
                      <a:r>
                        <a:rPr lang="fr-FR" sz="1400" dirty="0">
                          <a:solidFill>
                            <a:schemeClr val="tx1"/>
                          </a:solidFill>
                          <a:effectLst/>
                          <a:latin typeface="+mn-lt"/>
                          <a:ea typeface="Calibri" panose="020F0502020204030204" pitchFamily="34" charset="0"/>
                        </a:rPr>
                        <a:t>59 ans</a:t>
                      </a:r>
                      <a:endParaRPr lang="fr-FR" sz="1800" dirty="0">
                        <a:solidFill>
                          <a:schemeClr val="tx1"/>
                        </a:solidFill>
                        <a:effectLst/>
                        <a:latin typeface="+mn-lt"/>
                        <a:ea typeface="Calibri" panose="020F0502020204030204" pitchFamily="34" charset="0"/>
                      </a:endParaRPr>
                    </a:p>
                  </a:txBody>
                  <a:tcPr marL="44450" marR="44450" marT="0" marB="0" anchor="ctr"/>
                </a:tc>
                <a:tc vMerge="1">
                  <a:txBody>
                    <a:bodyPr/>
                    <a:lstStyle/>
                    <a:p>
                      <a:endParaRPr lang="fr-FR"/>
                    </a:p>
                  </a:txBody>
                  <a:tcPr/>
                </a:tc>
                <a:extLst>
                  <a:ext uri="{0D108BD9-81ED-4DB2-BD59-A6C34878D82A}">
                    <a16:rowId xmlns:a16="http://schemas.microsoft.com/office/drawing/2014/main" val="2643422103"/>
                  </a:ext>
                </a:extLst>
              </a:tr>
            </a:tbl>
          </a:graphicData>
        </a:graphic>
      </p:graphicFrame>
      <p:sp>
        <p:nvSpPr>
          <p:cNvPr id="3" name="Titre 9">
            <a:extLst>
              <a:ext uri="{FF2B5EF4-FFF2-40B4-BE49-F238E27FC236}">
                <a16:creationId xmlns:a16="http://schemas.microsoft.com/office/drawing/2014/main" id="{CDDBD2B3-B564-3768-0548-B50DDBA48A13}"/>
              </a:ext>
            </a:extLst>
          </p:cNvPr>
          <p:cNvSpPr txBox="1">
            <a:spLocks/>
          </p:cNvSpPr>
          <p:nvPr/>
        </p:nvSpPr>
        <p:spPr bwMode="gray">
          <a:xfrm>
            <a:off x="369800" y="828337"/>
            <a:ext cx="8424000" cy="36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gn="just">
              <a:lnSpc>
                <a:spcPct val="115000"/>
              </a:lnSpc>
              <a:spcAft>
                <a:spcPts val="300"/>
              </a:spcAft>
            </a:pPr>
            <a:r>
              <a:rPr lang="fr-FR" sz="1800" dirty="0">
                <a:solidFill>
                  <a:srgbClr val="000000"/>
                </a:solidFill>
                <a:latin typeface="Calibri" panose="020F0502020204030204" pitchFamily="34" charset="0"/>
                <a:ea typeface="Times New Roman" panose="02020603050405020304" pitchFamily="18" charset="0"/>
              </a:rPr>
              <a:t>Annexe 2 : catégorie active</a:t>
            </a:r>
            <a:endParaRPr lang="fr-F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222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D97F57-85C7-186A-D41C-3BB4E20A6AAF}"/>
              </a:ext>
            </a:extLst>
          </p:cNvPr>
          <p:cNvSpPr>
            <a:spLocks noGrp="1"/>
          </p:cNvSpPr>
          <p:nvPr>
            <p:ph type="title"/>
          </p:nvPr>
        </p:nvSpPr>
        <p:spPr>
          <a:xfrm>
            <a:off x="359999" y="900000"/>
            <a:ext cx="1835737" cy="720000"/>
          </a:xfrm>
        </p:spPr>
        <p:txBody>
          <a:bodyPr/>
          <a:lstStyle/>
          <a:p>
            <a:pPr marL="0" marR="0" lvl="0" indent="0" defTabSz="914400" rtl="0" eaLnBrk="1" fontAlgn="auto" latinLnBrk="0" hangingPunct="1">
              <a:lnSpc>
                <a:spcPct val="115000"/>
              </a:lnSpc>
              <a:spcBef>
                <a:spcPts val="0"/>
              </a:spcBef>
              <a:spcAft>
                <a:spcPts val="300"/>
              </a:spcAft>
              <a:tabLst/>
              <a:defRPr/>
            </a:pPr>
            <a:r>
              <a:rPr kumimoji="0" lang="fr-FR" sz="180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Annexe 3 : Détail retraites anticipées</a:t>
            </a: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r>
            <a:b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br>
            <a:endParaRPr lang="fr-FR" dirty="0"/>
          </a:p>
        </p:txBody>
      </p:sp>
      <p:sp>
        <p:nvSpPr>
          <p:cNvPr id="3" name="Espace réservé de la date 2">
            <a:extLst>
              <a:ext uri="{FF2B5EF4-FFF2-40B4-BE49-F238E27FC236}">
                <a16:creationId xmlns:a16="http://schemas.microsoft.com/office/drawing/2014/main" id="{DDC94CF8-5919-5733-82D4-0E463381120A}"/>
              </a:ext>
            </a:extLst>
          </p:cNvPr>
          <p:cNvSpPr>
            <a:spLocks noGrp="1"/>
          </p:cNvSpPr>
          <p:nvPr>
            <p:ph type="dt" sz="half" idx="10"/>
          </p:nvPr>
        </p:nvSpPr>
        <p:spPr/>
        <p:txBody>
          <a:bodyPr/>
          <a:lstStyle/>
          <a:p>
            <a:pPr algn="r"/>
            <a:r>
              <a:rPr lang="fr-FR" cap="all"/>
              <a:t>20/05/2021</a:t>
            </a:r>
            <a:endParaRPr lang="fr-FR" cap="all" dirty="0"/>
          </a:p>
        </p:txBody>
      </p:sp>
      <p:sp>
        <p:nvSpPr>
          <p:cNvPr id="4" name="Espace réservé du pied de page 3">
            <a:extLst>
              <a:ext uri="{FF2B5EF4-FFF2-40B4-BE49-F238E27FC236}">
                <a16:creationId xmlns:a16="http://schemas.microsoft.com/office/drawing/2014/main" id="{C46DBEAF-9E6B-06F6-4A97-6B2C0BFF5C0B}"/>
              </a:ext>
            </a:extLst>
          </p:cNvPr>
          <p:cNvSpPr>
            <a:spLocks noGrp="1"/>
          </p:cNvSpPr>
          <p:nvPr>
            <p:ph type="ftr" sz="quarter" idx="11"/>
          </p:nvPr>
        </p:nvSpPr>
        <p:spPr/>
        <p:txBody>
          <a:bodyPr/>
          <a:lstStyle/>
          <a:p>
            <a:r>
              <a:rPr lang="fr-FR"/>
              <a:t>DGRH</a:t>
            </a:r>
            <a:endParaRPr lang="fr-FR" dirty="0"/>
          </a:p>
        </p:txBody>
      </p:sp>
      <p:sp>
        <p:nvSpPr>
          <p:cNvPr id="5" name="Espace réservé du numéro de diapositive 4">
            <a:extLst>
              <a:ext uri="{FF2B5EF4-FFF2-40B4-BE49-F238E27FC236}">
                <a16:creationId xmlns:a16="http://schemas.microsoft.com/office/drawing/2014/main" id="{A63E71AC-C67D-A2AC-41B9-C7A8DA791A2D}"/>
              </a:ext>
            </a:extLst>
          </p:cNvPr>
          <p:cNvSpPr>
            <a:spLocks noGrp="1"/>
          </p:cNvSpPr>
          <p:nvPr>
            <p:ph type="sldNum" sz="quarter" idx="12"/>
          </p:nvPr>
        </p:nvSpPr>
        <p:spPr/>
        <p:txBody>
          <a:bodyPr/>
          <a:lstStyle/>
          <a:p>
            <a:fld id="{733122C9-A0B9-462F-8757-0847AD287B63}" type="slidenum">
              <a:rPr lang="fr-FR" smtClean="0"/>
              <a:pPr/>
              <a:t>12</a:t>
            </a:fld>
            <a:endParaRPr lang="fr-FR" dirty="0"/>
          </a:p>
        </p:txBody>
      </p:sp>
      <p:pic>
        <p:nvPicPr>
          <p:cNvPr id="13" name="Image 12">
            <a:extLst>
              <a:ext uri="{FF2B5EF4-FFF2-40B4-BE49-F238E27FC236}">
                <a16:creationId xmlns:a16="http://schemas.microsoft.com/office/drawing/2014/main" id="{BFDE73F3-3A20-438F-7805-8AFBF9011AC5}"/>
              </a:ext>
            </a:extLst>
          </p:cNvPr>
          <p:cNvPicPr>
            <a:picLocks noChangeAspect="1"/>
          </p:cNvPicPr>
          <p:nvPr/>
        </p:nvPicPr>
        <p:blipFill>
          <a:blip r:embed="rId2"/>
          <a:stretch>
            <a:fillRect/>
          </a:stretch>
        </p:blipFill>
        <p:spPr>
          <a:xfrm>
            <a:off x="2305147" y="699701"/>
            <a:ext cx="6444208" cy="3897049"/>
          </a:xfrm>
          <a:prstGeom prst="rect">
            <a:avLst/>
          </a:prstGeom>
        </p:spPr>
      </p:pic>
    </p:spTree>
    <p:extLst>
      <p:ext uri="{BB962C8B-B14F-4D97-AF65-F5344CB8AC3E}">
        <p14:creationId xmlns:p14="http://schemas.microsoft.com/office/powerpoint/2010/main" val="155549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r>
              <a:rPr lang="fr-FR" sz="1800" dirty="0">
                <a:solidFill>
                  <a:schemeClr val="accent6">
                    <a:lumMod val="60000"/>
                    <a:lumOff val="40000"/>
                  </a:schemeClr>
                </a:solidFill>
              </a:rPr>
              <a:t>Mise en œuvre de la réforme des retraites</a:t>
            </a:r>
            <a:endParaRPr lang="fr-FR" sz="2000" dirty="0">
              <a:solidFill>
                <a:schemeClr val="accent6">
                  <a:lumMod val="60000"/>
                  <a:lumOff val="40000"/>
                </a:schemeClr>
              </a:solidFill>
            </a:endParaRPr>
          </a:p>
        </p:txBody>
      </p:sp>
      <p:sp>
        <p:nvSpPr>
          <p:cNvPr id="12" name="Espace réservé du contenu 11"/>
          <p:cNvSpPr>
            <a:spLocks noGrp="1"/>
          </p:cNvSpPr>
          <p:nvPr>
            <p:ph sz="quarter" idx="14"/>
          </p:nvPr>
        </p:nvSpPr>
        <p:spPr>
          <a:xfrm>
            <a:off x="359998" y="1275606"/>
            <a:ext cx="8424000" cy="3415194"/>
          </a:xfrm>
        </p:spPr>
        <p:txBody>
          <a:bodyPr/>
          <a:lstStyle/>
          <a:p>
            <a:pPr marR="442595" algn="just">
              <a:spcAft>
                <a:spcPts val="300"/>
              </a:spcAft>
            </a:pPr>
            <a:endParaRPr lang="fr-FR" sz="1400" dirty="0" smtClean="0">
              <a:ea typeface="Times New Roman" panose="02020603050405020304" pitchFamily="18" charset="0"/>
            </a:endParaRPr>
          </a:p>
          <a:p>
            <a:pPr marR="442595" algn="just">
              <a:spcAft>
                <a:spcPts val="300"/>
              </a:spcAft>
            </a:pPr>
            <a:r>
              <a:rPr lang="fr-FR" sz="1400" dirty="0" smtClean="0">
                <a:ea typeface="Times New Roman" panose="02020603050405020304" pitchFamily="18" charset="0"/>
              </a:rPr>
              <a:t>Avec </a:t>
            </a:r>
            <a:r>
              <a:rPr lang="fr-FR" sz="1400" dirty="0">
                <a:ea typeface="Times New Roman" panose="02020603050405020304" pitchFamily="18" charset="0"/>
              </a:rPr>
              <a:t>la publication de la loi n° 2023-270 du 14 avril 2023 de financement rectificative de la sécurité sociale pour 2023 et de ses premiers textes d’application, de nombreuses mesures vont concerner les personnels </a:t>
            </a:r>
            <a:r>
              <a:rPr lang="fr-FR" sz="1400" dirty="0" smtClean="0">
                <a:ea typeface="Times New Roman" panose="02020603050405020304" pitchFamily="18" charset="0"/>
              </a:rPr>
              <a:t>de l’enseignement supérieur et de la recherche en </a:t>
            </a:r>
            <a:r>
              <a:rPr lang="fr-FR" sz="1400" dirty="0">
                <a:ea typeface="Times New Roman" panose="02020603050405020304" pitchFamily="18" charset="0"/>
              </a:rPr>
              <a:t>matière de retraites. </a:t>
            </a:r>
          </a:p>
          <a:p>
            <a:pPr marR="442595" algn="just">
              <a:spcAft>
                <a:spcPts val="300"/>
              </a:spcAft>
            </a:pPr>
            <a:endParaRPr lang="fr-FR" sz="800" dirty="0">
              <a:effectLst/>
              <a:ea typeface="Times New Roman" panose="02020603050405020304" pitchFamily="18" charset="0"/>
            </a:endParaRPr>
          </a:p>
          <a:p>
            <a:pPr marR="442595" algn="just">
              <a:spcAft>
                <a:spcPts val="300"/>
              </a:spcAft>
            </a:pPr>
            <a:r>
              <a:rPr lang="fr-FR" sz="1400" dirty="0" smtClean="0">
                <a:ea typeface="Times New Roman" panose="02020603050405020304" pitchFamily="18" charset="0"/>
              </a:rPr>
              <a:t>La </a:t>
            </a:r>
            <a:r>
              <a:rPr lang="fr-FR" sz="1400" dirty="0">
                <a:ea typeface="Times New Roman" panose="02020603050405020304" pitchFamily="18" charset="0"/>
              </a:rPr>
              <a:t>loi prévoit de </a:t>
            </a:r>
            <a:r>
              <a:rPr lang="fr-FR" sz="1400" dirty="0" smtClean="0">
                <a:ea typeface="Times New Roman" panose="02020603050405020304" pitchFamily="18" charset="0"/>
              </a:rPr>
              <a:t>regrouper les </a:t>
            </a:r>
            <a:r>
              <a:rPr lang="fr-FR" sz="1400" u="sng" dirty="0">
                <a:ea typeface="Times New Roman" panose="02020603050405020304" pitchFamily="18" charset="0"/>
              </a:rPr>
              <a:t>mesures d’application</a:t>
            </a:r>
            <a:r>
              <a:rPr lang="fr-FR" sz="1400" dirty="0">
                <a:ea typeface="Times New Roman" panose="02020603050405020304" pitchFamily="18" charset="0"/>
              </a:rPr>
              <a:t> </a:t>
            </a:r>
            <a:r>
              <a:rPr lang="fr-FR" sz="1400" dirty="0" smtClean="0">
                <a:ea typeface="Times New Roman" panose="02020603050405020304" pitchFamily="18" charset="0"/>
              </a:rPr>
              <a:t>en </a:t>
            </a:r>
            <a:r>
              <a:rPr lang="fr-FR" sz="1400" dirty="0">
                <a:ea typeface="Times New Roman" panose="02020603050405020304" pitchFamily="18" charset="0"/>
              </a:rPr>
              <a:t>plusieurs décrets.</a:t>
            </a:r>
          </a:p>
          <a:p>
            <a:pPr marR="442595" algn="just">
              <a:spcAft>
                <a:spcPts val="300"/>
              </a:spcAft>
            </a:pPr>
            <a:endParaRPr lang="fr-FR" sz="800" dirty="0">
              <a:effectLst/>
              <a:ea typeface="Times New Roman" panose="02020603050405020304" pitchFamily="18" charset="0"/>
            </a:endParaRPr>
          </a:p>
          <a:p>
            <a:pPr marL="285750" marR="442595" indent="-285750" algn="just">
              <a:spcAft>
                <a:spcPts val="300"/>
              </a:spcAft>
              <a:buFont typeface="Wingdings" panose="05000000000000000000" pitchFamily="2" charset="2"/>
              <a:buChar char="Ø"/>
            </a:pPr>
            <a:r>
              <a:rPr lang="fr-FR" sz="1400" dirty="0">
                <a:ea typeface="Times New Roman" panose="02020603050405020304" pitchFamily="18" charset="0"/>
              </a:rPr>
              <a:t>Les deux premiers décrets transversaux viennent d’être publiés (décrets n° 2023-435 et n° 2023-436 du 3 juin 2023). Ils transposent dans le code des pensions civiles et militaires de retraite les principales mesures d’âge et de durée d’assurance, les départs anticipés et le délai de demande de révision de la pension.</a:t>
            </a:r>
          </a:p>
          <a:p>
            <a:pPr marL="285750" marR="442595" indent="-285750" algn="just">
              <a:spcAft>
                <a:spcPts val="300"/>
              </a:spcAft>
              <a:buFont typeface="Wingdings" panose="05000000000000000000" pitchFamily="2" charset="2"/>
              <a:buChar char="Ø"/>
            </a:pPr>
            <a:r>
              <a:rPr lang="fr-FR" sz="1400" dirty="0">
                <a:ea typeface="Times New Roman" panose="02020603050405020304" pitchFamily="18" charset="0"/>
              </a:rPr>
              <a:t>En juillet, sont prévus les textes relatifs à la retraite progressive et la surcote anticipée</a:t>
            </a:r>
            <a:r>
              <a:rPr lang="fr-FR" sz="1400" dirty="0" smtClean="0">
                <a:ea typeface="Times New Roman" panose="02020603050405020304" pitchFamily="18" charset="0"/>
              </a:rPr>
              <a:t>.</a:t>
            </a:r>
            <a:endParaRPr lang="fr-FR" sz="1400" dirty="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Tree>
    <p:extLst>
      <p:ext uri="{BB962C8B-B14F-4D97-AF65-F5344CB8AC3E}">
        <p14:creationId xmlns:p14="http://schemas.microsoft.com/office/powerpoint/2010/main" val="14450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smtClean="0">
                <a:solidFill>
                  <a:srgbClr val="000000"/>
                </a:solidFill>
                <a:effectLst/>
                <a:latin typeface="Calibri" panose="020F0502020204030204" pitchFamily="34" charset="0"/>
                <a:ea typeface="Times New Roman" panose="02020603050405020304" pitchFamily="18" charset="0"/>
              </a:rPr>
              <a:t>I </a:t>
            </a:r>
            <a:r>
              <a:rPr lang="fr-FR" sz="1800" b="1" dirty="0">
                <a:solidFill>
                  <a:srgbClr val="000000"/>
                </a:solidFill>
                <a:effectLst/>
                <a:latin typeface="Calibri" panose="020F0502020204030204" pitchFamily="34" charset="0"/>
                <a:ea typeface="Times New Roman" panose="02020603050405020304" pitchFamily="18" charset="0"/>
              </a:rPr>
              <a:t>– Les principales mesures d’âge (</a:t>
            </a:r>
            <a:r>
              <a:rPr lang="fr-FR" sz="1800" dirty="0">
                <a:solidFill>
                  <a:srgbClr val="000000"/>
                </a:solidFill>
                <a:latin typeface="Calibri" panose="020F0502020204030204" pitchFamily="34" charset="0"/>
                <a:ea typeface="Times New Roman" panose="02020603050405020304" pitchFamily="18" charset="0"/>
              </a:rPr>
              <a:t>tableaux détaillés en annexe</a:t>
            </a:r>
            <a:r>
              <a:rPr lang="fr-FR" sz="1800" b="1" dirty="0">
                <a:solidFill>
                  <a:srgbClr val="000000"/>
                </a:solidFill>
                <a:effectLst/>
                <a:latin typeface="Calibri" panose="020F0502020204030204" pitchFamily="34" charset="0"/>
                <a:ea typeface="Times New Roman" panose="02020603050405020304" pitchFamily="18" charset="0"/>
              </a:rPr>
              <a:t>)</a:t>
            </a:r>
            <a:endParaRPr lang="fr-FR" sz="1800" dirty="0">
              <a:effectLst/>
              <a:latin typeface="Times New Roman" panose="02020603050405020304" pitchFamily="18" charset="0"/>
              <a:ea typeface="Times New Roman" panose="02020603050405020304" pitchFamily="18" charset="0"/>
            </a:endParaRPr>
          </a:p>
        </p:txBody>
      </p:sp>
      <p:sp>
        <p:nvSpPr>
          <p:cNvPr id="12" name="Espace réservé du contenu 11"/>
          <p:cNvSpPr>
            <a:spLocks noGrp="1"/>
          </p:cNvSpPr>
          <p:nvPr>
            <p:ph sz="quarter" idx="14"/>
          </p:nvPr>
        </p:nvSpPr>
        <p:spPr>
          <a:xfrm>
            <a:off x="359998" y="1275606"/>
            <a:ext cx="8100434" cy="1152128"/>
          </a:xfrm>
        </p:spPr>
        <p:txBody>
          <a:bodyPr/>
          <a:lstStyle/>
          <a:p>
            <a:pPr algn="just">
              <a:lnSpc>
                <a:spcPct val="115000"/>
              </a:lnSpc>
              <a:spcAft>
                <a:spcPts val="300"/>
              </a:spcAft>
            </a:pPr>
            <a:r>
              <a:rPr lang="fr-FR" sz="1400" dirty="0">
                <a:solidFill>
                  <a:srgbClr val="000000"/>
                </a:solidFill>
                <a:effectLst/>
                <a:latin typeface="Calibri" panose="020F0502020204030204" pitchFamily="34" charset="0"/>
                <a:ea typeface="Times New Roman" panose="02020603050405020304" pitchFamily="18" charset="0"/>
              </a:rPr>
              <a:t> </a:t>
            </a:r>
            <a:endParaRPr lang="fr-FR" sz="1400" dirty="0">
              <a:solidFill>
                <a:srgbClr val="000000"/>
              </a:solidFill>
              <a:latin typeface="Calibri" panose="020F0502020204030204" pitchFamily="34" charset="0"/>
              <a:ea typeface="Times New Roman" panose="02020603050405020304" pitchFamily="18" charset="0"/>
            </a:endParaRPr>
          </a:p>
          <a:p>
            <a:pPr algn="just">
              <a:lnSpc>
                <a:spcPct val="115000"/>
              </a:lnSpc>
              <a:spcAft>
                <a:spcPts val="300"/>
              </a:spcAft>
            </a:pPr>
            <a:endParaRPr lang="fr-FR" sz="1400" dirty="0">
              <a:solidFill>
                <a:srgbClr val="000000"/>
              </a:solidFill>
              <a:effectLst/>
              <a:latin typeface="Calibri" panose="020F0502020204030204" pitchFamily="34" charset="0"/>
              <a:ea typeface="Times New Roman" panose="02020603050405020304" pitchFamily="18" charset="0"/>
            </a:endParaRPr>
          </a:p>
          <a:p>
            <a:pPr algn="just">
              <a:lnSpc>
                <a:spcPct val="115000"/>
              </a:lnSpc>
              <a:spcAft>
                <a:spcPts val="300"/>
              </a:spcAft>
            </a:pPr>
            <a:endParaRPr lang="fr-FR" sz="1400" dirty="0">
              <a:solidFill>
                <a:srgbClr val="000000"/>
              </a:solidFill>
              <a:effectLst/>
              <a:latin typeface="Calibri" panose="020F0502020204030204" pitchFamily="34"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
        <p:nvSpPr>
          <p:cNvPr id="5" name="Rectangle 4"/>
          <p:cNvSpPr/>
          <p:nvPr/>
        </p:nvSpPr>
        <p:spPr>
          <a:xfrm>
            <a:off x="447535" y="1280785"/>
            <a:ext cx="8424001" cy="3323987"/>
          </a:xfrm>
          <a:prstGeom prst="rect">
            <a:avLst/>
          </a:prstGeom>
        </p:spPr>
        <p:txBody>
          <a:bodyPr wrap="square">
            <a:spAutoFit/>
          </a:bodyPr>
          <a:lstStyle/>
          <a:p>
            <a:pPr marL="285750" indent="-285750">
              <a:spcAft>
                <a:spcPts val="0"/>
              </a:spcAft>
              <a:buFont typeface="Wingdings" panose="05000000000000000000" pitchFamily="2" charset="2"/>
              <a:buChar char="v"/>
            </a:pPr>
            <a:r>
              <a:rPr lang="fr-FR" sz="1400" b="1" dirty="0">
                <a:ea typeface="Calibri" panose="020F0502020204030204" pitchFamily="34" charset="0"/>
              </a:rPr>
              <a:t>L’âge légal </a:t>
            </a:r>
            <a:r>
              <a:rPr lang="fr-FR" sz="1400" dirty="0">
                <a:ea typeface="Calibri" panose="020F0502020204030204" pitchFamily="34" charset="0"/>
              </a:rPr>
              <a:t>à partir duquel il est possible de partir à la retraite est progressivement relevé à compter du 1er septembre 2023, à raison de 3 mois par année de naissance.</a:t>
            </a:r>
          </a:p>
          <a:p>
            <a:pPr>
              <a:spcAft>
                <a:spcPts val="0"/>
              </a:spcAft>
            </a:pPr>
            <a:endParaRPr lang="fr-FR" sz="1400" dirty="0">
              <a:ea typeface="Calibri" panose="020F0502020204030204" pitchFamily="34" charset="0"/>
            </a:endParaRPr>
          </a:p>
          <a:p>
            <a:pPr>
              <a:spcAft>
                <a:spcPts val="0"/>
              </a:spcAft>
            </a:pPr>
            <a:r>
              <a:rPr lang="fr-FR" sz="1400" dirty="0">
                <a:ea typeface="Calibri" panose="020F0502020204030204" pitchFamily="34" charset="0"/>
              </a:rPr>
              <a:t>Le décalage de l’âge légal s’appliquera également aux catégories actives et notamment aux instituteurs et anciens instituteurs qui ont 17 ans de services actifs.</a:t>
            </a:r>
          </a:p>
          <a:p>
            <a:pPr>
              <a:spcAft>
                <a:spcPts val="0"/>
              </a:spcAft>
            </a:pPr>
            <a:r>
              <a:rPr lang="fr-FR" sz="1400" dirty="0">
                <a:ea typeface="Calibri" panose="020F0502020204030204" pitchFamily="34" charset="0"/>
              </a:rPr>
              <a:t> </a:t>
            </a:r>
          </a:p>
          <a:p>
            <a:pPr marL="285750" indent="-285750">
              <a:spcAft>
                <a:spcPts val="0"/>
              </a:spcAft>
              <a:buFont typeface="Wingdings" panose="05000000000000000000" pitchFamily="2" charset="2"/>
              <a:buChar char="v"/>
            </a:pPr>
            <a:r>
              <a:rPr lang="fr-FR" sz="1400" dirty="0">
                <a:ea typeface="Calibri" panose="020F0502020204030204" pitchFamily="34" charset="0"/>
              </a:rPr>
              <a:t>Pour bénéficier d'une retraite à taux plein, la </a:t>
            </a:r>
            <a:r>
              <a:rPr lang="fr-FR" sz="1400" b="1" dirty="0">
                <a:ea typeface="Calibri" panose="020F0502020204030204" pitchFamily="34" charset="0"/>
              </a:rPr>
              <a:t>durée de </a:t>
            </a:r>
            <a:r>
              <a:rPr lang="fr-FR" sz="1400" b="1" dirty="0" smtClean="0">
                <a:ea typeface="Calibri" panose="020F0502020204030204" pitchFamily="34" charset="0"/>
              </a:rPr>
              <a:t>cotisation </a:t>
            </a:r>
            <a:r>
              <a:rPr lang="fr-FR" sz="1400" dirty="0">
                <a:ea typeface="Calibri" panose="020F0502020204030204" pitchFamily="34" charset="0"/>
              </a:rPr>
              <a:t>nécessaire passera progressivement de 42 à 43 ans, sur un rythme d’un trimestre supplémentaire jusqu’en 2027. </a:t>
            </a:r>
          </a:p>
          <a:p>
            <a:pPr>
              <a:spcAft>
                <a:spcPts val="0"/>
              </a:spcAft>
            </a:pPr>
            <a:r>
              <a:rPr lang="fr-FR" sz="1400" dirty="0">
                <a:ea typeface="Calibri" panose="020F0502020204030204" pitchFamily="34" charset="0"/>
              </a:rPr>
              <a:t> </a:t>
            </a:r>
          </a:p>
          <a:p>
            <a:r>
              <a:rPr lang="fr-FR" sz="1400" dirty="0">
                <a:ea typeface="Calibri" panose="020F0502020204030204" pitchFamily="34" charset="0"/>
              </a:rPr>
              <a:t>Pour rappel, les agents nés avant le 1</a:t>
            </a:r>
            <a:r>
              <a:rPr lang="fr-FR" sz="1400" baseline="30000" dirty="0">
                <a:ea typeface="Calibri" panose="020F0502020204030204" pitchFamily="34" charset="0"/>
              </a:rPr>
              <a:t>er</a:t>
            </a:r>
            <a:r>
              <a:rPr lang="fr-FR" sz="1400" dirty="0">
                <a:ea typeface="Calibri" panose="020F0502020204030204" pitchFamily="34" charset="0"/>
              </a:rPr>
              <a:t> septembre 1961 ne sont pas concernés par ces relèvements. Leurs conditions d’âge de départ et de durée de cotisation restent </a:t>
            </a:r>
            <a:r>
              <a:rPr lang="fr-FR" sz="1400" u="sng" dirty="0">
                <a:ea typeface="Calibri" panose="020F0502020204030204" pitchFamily="34" charset="0"/>
              </a:rPr>
              <a:t>inchangées</a:t>
            </a:r>
            <a:r>
              <a:rPr lang="fr-FR" sz="1400" dirty="0">
                <a:ea typeface="Calibri" panose="020F0502020204030204" pitchFamily="34" charset="0"/>
              </a:rPr>
              <a:t>.</a:t>
            </a:r>
          </a:p>
          <a:p>
            <a:endParaRPr lang="fr-FR" sz="1400" dirty="0"/>
          </a:p>
          <a:p>
            <a:r>
              <a:rPr lang="fr-FR" sz="1400" dirty="0"/>
              <a:t>Les règles applicables pour le calcul de la surcote et de la décote ne changent pas sauf pour certains parents. Les </a:t>
            </a:r>
            <a:r>
              <a:rPr lang="fr-FR" sz="1400" u="sng" dirty="0"/>
              <a:t>âges d’annulation de la décote </a:t>
            </a:r>
            <a:r>
              <a:rPr lang="fr-FR" sz="1400" dirty="0"/>
              <a:t>qui permettent de partir à taux plein restent à </a:t>
            </a:r>
            <a:r>
              <a:rPr lang="fr-FR" sz="1400" b="1" dirty="0"/>
              <a:t>67 ans </a:t>
            </a:r>
            <a:r>
              <a:rPr lang="fr-FR" sz="1400" dirty="0"/>
              <a:t>pour les fonctionnaires de catégorie sédentaire et 62 ans pour les catégories actives.</a:t>
            </a:r>
          </a:p>
        </p:txBody>
      </p:sp>
    </p:spTree>
    <p:extLst>
      <p:ext uri="{BB962C8B-B14F-4D97-AF65-F5344CB8AC3E}">
        <p14:creationId xmlns:p14="http://schemas.microsoft.com/office/powerpoint/2010/main" val="183496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smtClean="0">
                <a:solidFill>
                  <a:srgbClr val="000000"/>
                </a:solidFill>
                <a:effectLst/>
                <a:latin typeface="Calibri" panose="020F0502020204030204" pitchFamily="34" charset="0"/>
                <a:ea typeface="Times New Roman" panose="02020603050405020304" pitchFamily="18" charset="0"/>
              </a:rPr>
              <a:t>I </a:t>
            </a:r>
            <a:r>
              <a:rPr lang="fr-FR" sz="1800" b="1" dirty="0">
                <a:solidFill>
                  <a:srgbClr val="000000"/>
                </a:solidFill>
                <a:effectLst/>
                <a:latin typeface="Calibri" panose="020F0502020204030204" pitchFamily="34" charset="0"/>
                <a:ea typeface="Times New Roman" panose="02020603050405020304" pitchFamily="18" charset="0"/>
              </a:rPr>
              <a:t>– </a:t>
            </a:r>
            <a:r>
              <a:rPr lang="fr-FR" sz="1800" dirty="0">
                <a:solidFill>
                  <a:srgbClr val="000000"/>
                </a:solidFill>
                <a:latin typeface="Calibri" panose="020F0502020204030204" pitchFamily="34" charset="0"/>
                <a:ea typeface="Times New Roman" panose="02020603050405020304" pitchFamily="18" charset="0"/>
              </a:rPr>
              <a:t>Les principales mesures d’âge  : Application aux situations en cours</a:t>
            </a:r>
            <a:endParaRPr lang="fr-FR" sz="1800" dirty="0">
              <a:effectLst/>
              <a:latin typeface="Times New Roman" panose="02020603050405020304" pitchFamily="18" charset="0"/>
              <a:ea typeface="Times New Roman" panose="02020603050405020304" pitchFamily="18" charset="0"/>
            </a:endParaRPr>
          </a:p>
        </p:txBody>
      </p:sp>
      <p:sp>
        <p:nvSpPr>
          <p:cNvPr id="12" name="Espace réservé du contenu 11"/>
          <p:cNvSpPr>
            <a:spLocks noGrp="1"/>
          </p:cNvSpPr>
          <p:nvPr>
            <p:ph sz="quarter" idx="14"/>
          </p:nvPr>
        </p:nvSpPr>
        <p:spPr>
          <a:xfrm>
            <a:off x="755576" y="1275606"/>
            <a:ext cx="7776864" cy="3415194"/>
          </a:xfrm>
          <a:noFill/>
        </p:spPr>
        <p:txBody>
          <a:bodyPr/>
          <a:lstStyle/>
          <a:p>
            <a:pPr marL="228600" algn="just">
              <a:lnSpc>
                <a:spcPct val="115000"/>
              </a:lnSpc>
              <a:spcAft>
                <a:spcPts val="300"/>
              </a:spcAft>
            </a:pPr>
            <a:endParaRPr lang="fr-FR" sz="1100" b="1" dirty="0">
              <a:solidFill>
                <a:srgbClr val="000000"/>
              </a:solidFill>
              <a:latin typeface="Calibri" panose="020F0502020204030204" pitchFamily="34" charset="0"/>
              <a:ea typeface="Times New Roman" panose="02020603050405020304" pitchFamily="18" charset="0"/>
            </a:endParaRPr>
          </a:p>
          <a:p>
            <a:r>
              <a:rPr lang="fr-FR" sz="1400" dirty="0"/>
              <a:t>Certains agents qui avaient déjà fait leur demande de départ à la retraite sont directement concernés par ces mesures d’âge. Leur situation a été identifiée et ils seront contactés par les services académiques. </a:t>
            </a:r>
          </a:p>
          <a:p>
            <a:endParaRPr lang="fr-FR" sz="800" dirty="0"/>
          </a:p>
          <a:p>
            <a:r>
              <a:rPr lang="fr-FR" sz="1400" b="0" i="0" u="none" strike="noStrike" dirty="0">
                <a:solidFill>
                  <a:srgbClr val="000000"/>
                </a:solidFill>
                <a:effectLst/>
              </a:rPr>
              <a:t>Le simulateur du site </a:t>
            </a:r>
            <a:r>
              <a:rPr lang="fr-FR" sz="1400" b="0" i="1" u="sng" strike="noStrike" dirty="0">
                <a:solidFill>
                  <a:srgbClr val="0563C1"/>
                </a:solidFill>
                <a:effectLst/>
                <a:hlinkClick r:id="rId3"/>
              </a:rPr>
              <a:t>Info-retraite</a:t>
            </a:r>
            <a:r>
              <a:rPr lang="fr-FR" sz="1400" b="0" i="1" u="none" strike="noStrike" dirty="0">
                <a:solidFill>
                  <a:srgbClr val="000000"/>
                </a:solidFill>
                <a:effectLst/>
              </a:rPr>
              <a:t> </a:t>
            </a:r>
            <a:r>
              <a:rPr lang="fr-FR" sz="1400" b="0" i="0" u="none" strike="noStrike" dirty="0">
                <a:solidFill>
                  <a:srgbClr val="000000"/>
                </a:solidFill>
                <a:effectLst/>
              </a:rPr>
              <a:t>a été mis à jour et permet à chacun de simuler l’effet de la réforme sur sa pension future. Il sera enrichi dans les prochaines semaines en intégrant la retraite progressive, la retraite anticipée pour handicap, le cumul emploi-retraite et ajout des nouveaux droits liés à ce dispositif.</a:t>
            </a:r>
          </a:p>
          <a:p>
            <a:endParaRPr lang="fr-FR" sz="800" dirty="0"/>
          </a:p>
          <a:p>
            <a:r>
              <a:rPr lang="fr-FR" sz="1400" dirty="0">
                <a:solidFill>
                  <a:schemeClr val="accent1"/>
                </a:solidFill>
              </a:rPr>
              <a:t>De façon générale, les agents ayant demandé leur pension </a:t>
            </a:r>
            <a:r>
              <a:rPr lang="fr-FR" sz="1400" u="sng" dirty="0">
                <a:solidFill>
                  <a:schemeClr val="accent1"/>
                </a:solidFill>
              </a:rPr>
              <a:t>avant la publication </a:t>
            </a:r>
            <a:r>
              <a:rPr lang="fr-FR" sz="1400" dirty="0">
                <a:solidFill>
                  <a:schemeClr val="accent1"/>
                </a:solidFill>
              </a:rPr>
              <a:t>de la loi et dont la pension prend effet </a:t>
            </a:r>
            <a:r>
              <a:rPr lang="fr-FR" sz="1400" b="1" dirty="0">
                <a:solidFill>
                  <a:schemeClr val="accent1"/>
                </a:solidFill>
              </a:rPr>
              <a:t>après le 31 août </a:t>
            </a:r>
            <a:r>
              <a:rPr lang="fr-FR" sz="1400" dirty="0">
                <a:solidFill>
                  <a:schemeClr val="accent1"/>
                </a:solidFill>
              </a:rPr>
              <a:t>2023 bénéficient, </a:t>
            </a:r>
            <a:r>
              <a:rPr lang="fr-FR" sz="1400" u="sng" dirty="0">
                <a:solidFill>
                  <a:schemeClr val="accent1"/>
                </a:solidFill>
              </a:rPr>
              <a:t>sur leur demande</a:t>
            </a:r>
            <a:r>
              <a:rPr lang="fr-FR" sz="1400" dirty="0">
                <a:solidFill>
                  <a:schemeClr val="accent1"/>
                </a:solidFill>
              </a:rPr>
              <a:t>, d'une </a:t>
            </a:r>
            <a:r>
              <a:rPr lang="fr-FR" sz="1400" b="1" dirty="0">
                <a:solidFill>
                  <a:schemeClr val="accent1"/>
                </a:solidFill>
              </a:rPr>
              <a:t>annulation de leur pension ou de leur demande de pension</a:t>
            </a:r>
            <a:r>
              <a:rPr lang="fr-FR" sz="1400" dirty="0">
                <a:solidFill>
                  <a:schemeClr val="accent1"/>
                </a:solidFill>
              </a:rPr>
              <a:t>. Les demandes doivent être transmises </a:t>
            </a:r>
            <a:r>
              <a:rPr lang="fr-FR" sz="1400" u="sng" dirty="0">
                <a:solidFill>
                  <a:srgbClr val="C00000"/>
                </a:solidFill>
              </a:rPr>
              <a:t>avant le 31 octobre 2023</a:t>
            </a:r>
            <a:r>
              <a:rPr lang="fr-FR" sz="1400" dirty="0">
                <a:solidFill>
                  <a:schemeClr val="accent1"/>
                </a:solidFill>
              </a:rPr>
              <a:t>.</a:t>
            </a:r>
            <a:endParaRPr lang="fr-FR" sz="1400" b="1" dirty="0">
              <a:solidFill>
                <a:schemeClr val="accent1"/>
              </a:solidFill>
              <a:latin typeface="Calibri" panose="020F0502020204030204" pitchFamily="34"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Tree>
    <p:extLst>
      <p:ext uri="{BB962C8B-B14F-4D97-AF65-F5344CB8AC3E}">
        <p14:creationId xmlns:p14="http://schemas.microsoft.com/office/powerpoint/2010/main" val="27255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smtClean="0">
                <a:solidFill>
                  <a:srgbClr val="000000"/>
                </a:solidFill>
                <a:effectLst/>
                <a:latin typeface="Calibri" panose="020F0502020204030204" pitchFamily="34" charset="0"/>
                <a:ea typeface="Times New Roman" panose="02020603050405020304" pitchFamily="18" charset="0"/>
              </a:rPr>
              <a:t>II </a:t>
            </a:r>
            <a:r>
              <a:rPr lang="fr-FR" sz="1800" b="1" dirty="0">
                <a:solidFill>
                  <a:srgbClr val="000000"/>
                </a:solidFill>
                <a:effectLst/>
                <a:latin typeface="Calibri" panose="020F0502020204030204" pitchFamily="34" charset="0"/>
                <a:ea typeface="Times New Roman" panose="02020603050405020304" pitchFamily="18" charset="0"/>
              </a:rPr>
              <a:t>– Carrières longues</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
        <p:nvSpPr>
          <p:cNvPr id="7" name="Rectangle 6"/>
          <p:cNvSpPr/>
          <p:nvPr/>
        </p:nvSpPr>
        <p:spPr>
          <a:xfrm>
            <a:off x="251520" y="1236375"/>
            <a:ext cx="8423275" cy="3585597"/>
          </a:xfrm>
          <a:prstGeom prst="rect">
            <a:avLst/>
          </a:prstGeom>
        </p:spPr>
        <p:txBody>
          <a:bodyPr wrap="square">
            <a:spAutoFit/>
          </a:bodyPr>
          <a:lstStyle/>
          <a:p>
            <a:pPr lvl="0" eaLnBrk="0" fontAlgn="base" hangingPunct="0">
              <a:spcBef>
                <a:spcPct val="0"/>
              </a:spcBef>
              <a:spcAft>
                <a:spcPct val="0"/>
              </a:spcAft>
            </a:pPr>
            <a:r>
              <a:rPr lang="fr-FR" altLang="fr-FR" sz="1400" dirty="0">
                <a:latin typeface="Arial" panose="020B0604020202020204" pitchFamily="34" charset="0"/>
                <a:ea typeface="Calibri" panose="020F0502020204030204" pitchFamily="34" charset="0"/>
              </a:rPr>
              <a:t>Les agents qui ont commencé à travailler tôt pourront bénéficier d’une retraite anticipée pour carrière longue (RACL). Deux nouveaux âges sont introduits pour les personnes ayant validés leurs trimestres à 18 et à 21 ans. </a:t>
            </a:r>
          </a:p>
          <a:p>
            <a:pPr lvl="0" eaLnBrk="0" fontAlgn="base" hangingPunct="0">
              <a:spcBef>
                <a:spcPct val="0"/>
              </a:spcBef>
              <a:spcAft>
                <a:spcPct val="0"/>
              </a:spcAft>
            </a:pPr>
            <a:endParaRPr lang="fr-FR" altLang="fr-FR" sz="1400" dirty="0">
              <a:latin typeface="Arial" panose="020B0604020202020204" pitchFamily="34" charset="0"/>
              <a:ea typeface="Calibri" panose="020F0502020204030204" pitchFamily="34" charset="0"/>
            </a:endParaRPr>
          </a:p>
          <a:p>
            <a:pPr lvl="0" eaLnBrk="0" fontAlgn="base" hangingPunct="0">
              <a:spcBef>
                <a:spcPts val="300"/>
              </a:spcBef>
              <a:spcAft>
                <a:spcPct val="0"/>
              </a:spcAft>
            </a:pPr>
            <a:r>
              <a:rPr lang="fr-FR" altLang="fr-FR" sz="1400" dirty="0">
                <a:latin typeface="Arial" panose="020B0604020202020204" pitchFamily="34" charset="0"/>
                <a:ea typeface="Calibri" panose="020F0502020204030204" pitchFamily="34" charset="0"/>
              </a:rPr>
              <a:t>En fonction </a:t>
            </a:r>
            <a:r>
              <a:rPr lang="fr-FR" altLang="fr-FR" sz="1400" dirty="0" smtClean="0">
                <a:latin typeface="Arial" panose="020B0604020202020204" pitchFamily="34" charset="0"/>
                <a:ea typeface="Calibri" panose="020F0502020204030204" pitchFamily="34" charset="0"/>
              </a:rPr>
              <a:t>de leur année de naissance, de </a:t>
            </a:r>
            <a:r>
              <a:rPr lang="fr-FR" altLang="fr-FR" sz="1400" dirty="0">
                <a:latin typeface="Arial" panose="020B0604020202020204" pitchFamily="34" charset="0"/>
                <a:ea typeface="Calibri" panose="020F0502020204030204" pitchFamily="34" charset="0"/>
              </a:rPr>
              <a:t>leur durée d’assurance requise (DAR) et de l’âge auquel ils auront validé 5 trimestres*, ces agents pourront ainsi bénéficier du versement de leur pension de retraite dès l’âge de 58, 60, 62 ou 63 ans. </a:t>
            </a:r>
            <a:r>
              <a:rPr lang="fr-FR" altLang="fr-FR" sz="1400" b="1" dirty="0">
                <a:latin typeface="Arial" panose="020B0604020202020204" pitchFamily="34" charset="0"/>
                <a:ea typeface="Calibri" panose="020F0502020204030204" pitchFamily="34" charset="0"/>
              </a:rPr>
              <a:t>Tableaux détaillés </a:t>
            </a:r>
            <a:r>
              <a:rPr lang="fr-FR" altLang="fr-FR" sz="1400" dirty="0">
                <a:latin typeface="Arial" panose="020B0604020202020204" pitchFamily="34" charset="0"/>
                <a:ea typeface="Calibri" panose="020F0502020204030204" pitchFamily="34" charset="0"/>
              </a:rPr>
              <a:t>en annexe 3.</a:t>
            </a:r>
          </a:p>
          <a:p>
            <a:pPr lvl="0" eaLnBrk="0" fontAlgn="base" hangingPunct="0">
              <a:spcBef>
                <a:spcPts val="300"/>
              </a:spcBef>
              <a:spcAft>
                <a:spcPct val="0"/>
              </a:spcAft>
            </a:pPr>
            <a:endParaRPr lang="fr-FR" altLang="fr-FR" sz="1400" dirty="0">
              <a:latin typeface="Arial" panose="020B0604020202020204" pitchFamily="34" charset="0"/>
            </a:endParaRPr>
          </a:p>
          <a:p>
            <a:r>
              <a:rPr lang="fr-FR" sz="1400" dirty="0"/>
              <a:t>Ces nouvelles dispositions s’appliqueront aux pensions prenant effet à compter du 1</a:t>
            </a:r>
            <a:r>
              <a:rPr lang="fr-FR" sz="1400" baseline="30000" dirty="0"/>
              <a:t>er</a:t>
            </a:r>
            <a:r>
              <a:rPr lang="fr-FR" sz="1400" dirty="0"/>
              <a:t> septembre 2023.</a:t>
            </a:r>
          </a:p>
          <a:p>
            <a:r>
              <a:rPr lang="fr-FR" sz="1400" dirty="0"/>
              <a:t> </a:t>
            </a:r>
          </a:p>
          <a:p>
            <a:r>
              <a:rPr lang="fr-FR" sz="1400" dirty="0"/>
              <a:t>Toutefois, une </a:t>
            </a:r>
            <a:r>
              <a:rPr lang="fr-FR" sz="1400" b="1" dirty="0"/>
              <a:t>clause de sauvegarde </a:t>
            </a:r>
            <a:r>
              <a:rPr lang="fr-FR" sz="1400" dirty="0"/>
              <a:t>est prévue au bénéfice des agents nés entre le 1</a:t>
            </a:r>
            <a:r>
              <a:rPr lang="fr-FR" sz="1400" baseline="30000" dirty="0"/>
              <a:t>er</a:t>
            </a:r>
            <a:r>
              <a:rPr lang="fr-FR" sz="1400" dirty="0"/>
              <a:t>  septembre 1961 et le 31 décembre 1963,  éligibles au dispositif de départ anticipé carrières longues avant le 1er septembre 2023. Ces personnes </a:t>
            </a:r>
            <a:r>
              <a:rPr lang="fr-FR" sz="1400" u="sng" dirty="0"/>
              <a:t>conserveront le bénéfice des dispositions antérieures </a:t>
            </a:r>
            <a:r>
              <a:rPr lang="fr-FR" sz="1400" dirty="0"/>
              <a:t>et leur durée d’assurance ne sera pas modifiée.</a:t>
            </a:r>
            <a:endParaRPr lang="fr-FR" altLang="fr-FR" sz="1400" dirty="0">
              <a:solidFill>
                <a:srgbClr val="262626"/>
              </a:solidFill>
              <a:latin typeface="Arial" panose="020B0604020202020204" pitchFamily="34" charset="0"/>
              <a:ea typeface="Calibri" panose="020F0502020204030204" pitchFamily="34" charset="0"/>
            </a:endParaRPr>
          </a:p>
          <a:p>
            <a:pPr lvl="0" eaLnBrk="0" fontAlgn="base" hangingPunct="0">
              <a:spcBef>
                <a:spcPct val="0"/>
              </a:spcBef>
              <a:spcAft>
                <a:spcPct val="0"/>
              </a:spcAft>
            </a:pPr>
            <a:r>
              <a:rPr lang="fr-FR" altLang="fr-FR" sz="1400" dirty="0">
                <a:solidFill>
                  <a:srgbClr val="262626"/>
                </a:solidFill>
                <a:latin typeface="Arial" panose="020B0604020202020204" pitchFamily="34" charset="0"/>
                <a:ea typeface="Calibri" panose="020F0502020204030204" pitchFamily="34" charset="0"/>
              </a:rPr>
              <a:t/>
            </a:r>
            <a:br>
              <a:rPr lang="fr-FR" altLang="fr-FR" sz="1400" dirty="0">
                <a:solidFill>
                  <a:srgbClr val="262626"/>
                </a:solidFill>
                <a:latin typeface="Arial" panose="020B0604020202020204" pitchFamily="34" charset="0"/>
                <a:ea typeface="Calibri" panose="020F0502020204030204" pitchFamily="34" charset="0"/>
              </a:rPr>
            </a:br>
            <a:r>
              <a:rPr lang="fr-FR" altLang="fr-FR" sz="1200" dirty="0">
                <a:solidFill>
                  <a:srgbClr val="262626"/>
                </a:solidFill>
                <a:latin typeface="Arial" panose="020B0604020202020204" pitchFamily="34" charset="0"/>
                <a:ea typeface="Calibri" panose="020F0502020204030204" pitchFamily="34" charset="0"/>
              </a:rPr>
              <a:t>* Ce nombre est ramené à 4 trimestres pour les personnes nées au cours du dernier trimestre de l’année civile.</a:t>
            </a:r>
            <a:endParaRPr lang="fr-FR" altLang="fr-FR" sz="1200" dirty="0">
              <a:latin typeface="Arial" panose="020B0604020202020204" pitchFamily="34" charset="0"/>
            </a:endParaRPr>
          </a:p>
        </p:txBody>
      </p:sp>
    </p:spTree>
    <p:extLst>
      <p:ext uri="{BB962C8B-B14F-4D97-AF65-F5344CB8AC3E}">
        <p14:creationId xmlns:p14="http://schemas.microsoft.com/office/powerpoint/2010/main" val="368465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smtClean="0">
                <a:solidFill>
                  <a:srgbClr val="000000"/>
                </a:solidFill>
                <a:effectLst/>
                <a:latin typeface="Calibri" panose="020F0502020204030204" pitchFamily="34" charset="0"/>
                <a:ea typeface="Times New Roman" panose="02020603050405020304" pitchFamily="18" charset="0"/>
              </a:rPr>
              <a:t>III </a:t>
            </a:r>
            <a:r>
              <a:rPr lang="fr-FR" sz="1800" b="1" dirty="0">
                <a:solidFill>
                  <a:srgbClr val="000000"/>
                </a:solidFill>
                <a:effectLst/>
                <a:latin typeface="Calibri" panose="020F0502020204030204" pitchFamily="34" charset="0"/>
                <a:ea typeface="Times New Roman" panose="02020603050405020304" pitchFamily="18" charset="0"/>
              </a:rPr>
              <a:t>– </a:t>
            </a:r>
            <a:r>
              <a:rPr lang="fr-FR" sz="1800" b="1" dirty="0" smtClean="0">
                <a:solidFill>
                  <a:srgbClr val="000000"/>
                </a:solidFill>
                <a:effectLst/>
                <a:latin typeface="Calibri" panose="020F0502020204030204" pitchFamily="34" charset="0"/>
                <a:ea typeface="Times New Roman" panose="02020603050405020304" pitchFamily="18" charset="0"/>
              </a:rPr>
              <a:t>Retraite progressive et mesures de transition emploi retraite.</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
        <p:nvSpPr>
          <p:cNvPr id="7" name="Rectangle 6"/>
          <p:cNvSpPr/>
          <p:nvPr/>
        </p:nvSpPr>
        <p:spPr>
          <a:xfrm>
            <a:off x="251520" y="1236375"/>
            <a:ext cx="8423275" cy="3108543"/>
          </a:xfrm>
          <a:prstGeom prst="rect">
            <a:avLst/>
          </a:prstGeom>
        </p:spPr>
        <p:txBody>
          <a:bodyPr wrap="square">
            <a:spAutoFit/>
          </a:bodyPr>
          <a:lstStyle/>
          <a:p>
            <a:pPr lvl="0" eaLnBrk="0" fontAlgn="base" hangingPunct="0">
              <a:spcBef>
                <a:spcPct val="0"/>
              </a:spcBef>
              <a:spcAft>
                <a:spcPct val="0"/>
              </a:spcAft>
            </a:pPr>
            <a:endParaRPr lang="fr-FR" sz="1400" dirty="0" smtClean="0"/>
          </a:p>
          <a:p>
            <a:pPr marL="285750" lvl="0" indent="-285750" eaLnBrk="0" fontAlgn="base" hangingPunct="0">
              <a:spcBef>
                <a:spcPct val="0"/>
              </a:spcBef>
              <a:spcAft>
                <a:spcPct val="0"/>
              </a:spcAft>
              <a:buFont typeface="Wingdings" panose="05000000000000000000" pitchFamily="2" charset="2"/>
              <a:buChar char="v"/>
            </a:pPr>
            <a:r>
              <a:rPr lang="fr-FR" sz="1400" dirty="0" smtClean="0"/>
              <a:t>À </a:t>
            </a:r>
            <a:r>
              <a:rPr lang="fr-FR" sz="1400" dirty="0"/>
              <a:t>compter du 1</a:t>
            </a:r>
            <a:r>
              <a:rPr lang="fr-FR" sz="1400" baseline="30000" dirty="0"/>
              <a:t>er</a:t>
            </a:r>
            <a:r>
              <a:rPr lang="fr-FR" sz="1400" dirty="0"/>
              <a:t> septembre 2023, les agents à temps partiel qui répondent à des conditions </a:t>
            </a:r>
            <a:r>
              <a:rPr lang="fr-FR" sz="1400" dirty="0" smtClean="0"/>
              <a:t>d’âge (AOD-2) </a:t>
            </a:r>
            <a:r>
              <a:rPr lang="fr-FR" sz="1400" dirty="0"/>
              <a:t>et de durée d’assurance </a:t>
            </a:r>
            <a:r>
              <a:rPr lang="fr-FR" sz="1400" dirty="0" smtClean="0"/>
              <a:t>(150 trimestres) qui </a:t>
            </a:r>
            <a:r>
              <a:rPr lang="fr-FR" sz="1400" dirty="0"/>
              <a:t>seront précisées par </a:t>
            </a:r>
            <a:r>
              <a:rPr lang="fr-FR" sz="1400" u="sng" dirty="0"/>
              <a:t>décret</a:t>
            </a:r>
            <a:r>
              <a:rPr lang="fr-FR" sz="1400" dirty="0"/>
              <a:t> pourront demander le versement d’une </a:t>
            </a:r>
            <a:r>
              <a:rPr lang="fr-FR" sz="1400" u="sng" dirty="0"/>
              <a:t>pension partielle </a:t>
            </a:r>
            <a:r>
              <a:rPr lang="fr-FR" sz="1400" dirty="0"/>
              <a:t>par le SRE qui complétera la rémunération d’activité servie par le ministère. </a:t>
            </a:r>
            <a:endParaRPr lang="fr-FR" sz="1400" dirty="0" smtClean="0"/>
          </a:p>
          <a:p>
            <a:pPr lvl="0" eaLnBrk="0" fontAlgn="base" hangingPunct="0">
              <a:spcBef>
                <a:spcPct val="0"/>
              </a:spcBef>
              <a:spcAft>
                <a:spcPct val="0"/>
              </a:spcAft>
            </a:pPr>
            <a:endParaRPr lang="fr-FR" sz="1400" dirty="0"/>
          </a:p>
          <a:p>
            <a:pPr lvl="0" eaLnBrk="0" fontAlgn="base" hangingPunct="0">
              <a:spcBef>
                <a:spcPct val="0"/>
              </a:spcBef>
              <a:spcAft>
                <a:spcPct val="0"/>
              </a:spcAft>
            </a:pPr>
            <a:r>
              <a:rPr lang="fr-FR" sz="1400" dirty="0" smtClean="0"/>
              <a:t>Ce </a:t>
            </a:r>
            <a:r>
              <a:rPr lang="fr-FR" sz="1400" dirty="0"/>
              <a:t>dispositif fera l’objet de précisions ultérieurement. </a:t>
            </a:r>
            <a:endParaRPr lang="fr-FR" sz="1400" dirty="0" smtClean="0"/>
          </a:p>
          <a:p>
            <a:pPr lvl="0" eaLnBrk="0" fontAlgn="base" hangingPunct="0">
              <a:spcBef>
                <a:spcPct val="0"/>
              </a:spcBef>
              <a:spcAft>
                <a:spcPct val="0"/>
              </a:spcAft>
            </a:pPr>
            <a:endParaRPr lang="fr-FR" sz="1400" dirty="0"/>
          </a:p>
          <a:p>
            <a:pPr marL="285750" indent="-285750">
              <a:buFont typeface="Wingdings" panose="05000000000000000000" pitchFamily="2" charset="2"/>
              <a:buChar char="v"/>
            </a:pPr>
            <a:r>
              <a:rPr lang="fr-FR" sz="1400" dirty="0" smtClean="0"/>
              <a:t>Par ailleurs, tout en </a:t>
            </a:r>
            <a:r>
              <a:rPr lang="fr-FR" sz="1400" dirty="0"/>
              <a:t>maintenant </a:t>
            </a:r>
            <a:r>
              <a:rPr lang="fr-FR" sz="1400" u="sng" dirty="0"/>
              <a:t>la limite d’âge à 67 ans</a:t>
            </a:r>
            <a:r>
              <a:rPr lang="fr-FR" sz="1400" dirty="0"/>
              <a:t>, </a:t>
            </a:r>
            <a:r>
              <a:rPr lang="fr-FR" sz="1400" dirty="0" smtClean="0"/>
              <a:t>la loi prévoit que </a:t>
            </a:r>
            <a:r>
              <a:rPr lang="fr-FR" sz="1400" dirty="0"/>
              <a:t>les agents publics ne relevant pas de la catégorie active peuvent </a:t>
            </a:r>
            <a:r>
              <a:rPr lang="fr-FR" sz="1400" dirty="0" smtClean="0"/>
              <a:t>demander à être </a:t>
            </a:r>
            <a:r>
              <a:rPr lang="fr-FR" sz="1400" dirty="0"/>
              <a:t>maintenus en fonction sur autorisation, sans radiation préalable des </a:t>
            </a:r>
            <a:r>
              <a:rPr lang="fr-FR" sz="1400" dirty="0" smtClean="0"/>
              <a:t>cadres, </a:t>
            </a:r>
            <a:r>
              <a:rPr lang="fr-FR" sz="1400" u="sng" dirty="0"/>
              <a:t>jusqu’à l’âge de 70 ans</a:t>
            </a:r>
            <a:r>
              <a:rPr lang="fr-FR" sz="1400" dirty="0"/>
              <a:t>.  </a:t>
            </a:r>
            <a:endParaRPr lang="fr-FR" sz="1400" dirty="0" smtClean="0"/>
          </a:p>
          <a:p>
            <a:endParaRPr lang="fr-FR" sz="1400" u="sng" dirty="0"/>
          </a:p>
          <a:p>
            <a:r>
              <a:rPr lang="fr-FR" sz="1400" dirty="0" smtClean="0"/>
              <a:t>La </a:t>
            </a:r>
            <a:r>
              <a:rPr lang="fr-FR" sz="1400" dirty="0"/>
              <a:t>mise en </a:t>
            </a:r>
            <a:r>
              <a:rPr lang="fr-FR" sz="1400" dirty="0" smtClean="0"/>
              <a:t>œuvre </a:t>
            </a:r>
            <a:r>
              <a:rPr lang="fr-FR" sz="1400" dirty="0"/>
              <a:t>de cette mesure sera précisée par une FAQ de la DGAFP.</a:t>
            </a:r>
          </a:p>
          <a:p>
            <a:pPr lvl="0" eaLnBrk="0" fontAlgn="base" hangingPunct="0">
              <a:spcBef>
                <a:spcPct val="0"/>
              </a:spcBef>
              <a:spcAft>
                <a:spcPct val="0"/>
              </a:spcAft>
            </a:pPr>
            <a:endParaRPr lang="fr-FR" sz="1400" dirty="0"/>
          </a:p>
        </p:txBody>
      </p:sp>
    </p:spTree>
    <p:extLst>
      <p:ext uri="{BB962C8B-B14F-4D97-AF65-F5344CB8AC3E}">
        <p14:creationId xmlns:p14="http://schemas.microsoft.com/office/powerpoint/2010/main" val="136631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dirty="0" smtClean="0">
                <a:solidFill>
                  <a:srgbClr val="000000"/>
                </a:solidFill>
                <a:latin typeface="Calibri" panose="020F0502020204030204" pitchFamily="34" charset="0"/>
                <a:ea typeface="Times New Roman" panose="02020603050405020304" pitchFamily="18" charset="0"/>
              </a:rPr>
              <a:t>IV</a:t>
            </a:r>
            <a:r>
              <a:rPr lang="fr-FR" sz="1800" b="1" dirty="0" smtClean="0">
                <a:solidFill>
                  <a:srgbClr val="000000"/>
                </a:solidFill>
                <a:effectLst/>
                <a:latin typeface="Calibri" panose="020F0502020204030204" pitchFamily="34" charset="0"/>
                <a:ea typeface="Times New Roman" panose="02020603050405020304" pitchFamily="18" charset="0"/>
              </a:rPr>
              <a:t> </a:t>
            </a:r>
            <a:r>
              <a:rPr lang="fr-FR" sz="1800" b="1" dirty="0">
                <a:solidFill>
                  <a:srgbClr val="000000"/>
                </a:solidFill>
                <a:effectLst/>
                <a:latin typeface="Calibri" panose="020F0502020204030204" pitchFamily="34" charset="0"/>
                <a:ea typeface="Times New Roman" panose="02020603050405020304" pitchFamily="18" charset="0"/>
              </a:rPr>
              <a:t>– Agents en situation de handicap, d’inaptitude et d’invalidité</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
        <p:nvSpPr>
          <p:cNvPr id="7" name="Rectangle 6"/>
          <p:cNvSpPr/>
          <p:nvPr/>
        </p:nvSpPr>
        <p:spPr>
          <a:xfrm>
            <a:off x="359999" y="1248107"/>
            <a:ext cx="8423275" cy="2215991"/>
          </a:xfrm>
          <a:prstGeom prst="rect">
            <a:avLst/>
          </a:prstGeom>
        </p:spPr>
        <p:txBody>
          <a:bodyPr wrap="square">
            <a:spAutoFit/>
          </a:bodyPr>
          <a:lstStyle/>
          <a:p>
            <a:pPr lvl="0" eaLnBrk="0" fontAlgn="base" hangingPunct="0">
              <a:spcBef>
                <a:spcPct val="0"/>
              </a:spcBef>
              <a:spcAft>
                <a:spcPct val="0"/>
              </a:spcAft>
            </a:pPr>
            <a:endParaRPr lang="fr-FR" sz="1400" b="0" i="0" u="none" strike="noStrike" dirty="0">
              <a:solidFill>
                <a:srgbClr val="333333"/>
              </a:solidFill>
              <a:effectLst/>
              <a:latin typeface="Calibri" panose="020F0502020204030204" pitchFamily="34" charset="0"/>
            </a:endParaRPr>
          </a:p>
          <a:p>
            <a:pPr lvl="0" eaLnBrk="0" fontAlgn="base" hangingPunct="0">
              <a:spcBef>
                <a:spcPct val="0"/>
              </a:spcBef>
              <a:spcAft>
                <a:spcPct val="0"/>
              </a:spcAft>
            </a:pPr>
            <a:r>
              <a:rPr lang="fr-FR" sz="1400" b="0" i="0" u="none" strike="noStrike" dirty="0">
                <a:solidFill>
                  <a:srgbClr val="333333"/>
                </a:solidFill>
                <a:effectLst/>
              </a:rPr>
              <a:t>Le décret </a:t>
            </a:r>
            <a:r>
              <a:rPr lang="fr-FR" sz="1400" b="0" i="0" u="sng" strike="noStrike" dirty="0">
                <a:solidFill>
                  <a:srgbClr val="333333"/>
                </a:solidFill>
                <a:effectLst/>
                <a:hlinkClick r:id="rId3" tooltip="https://www.legifrance.gouv.fr/jorf/id/JORFTEXT000047625782"/>
              </a:rPr>
              <a:t>n° 2023-436</a:t>
            </a:r>
            <a:r>
              <a:rPr lang="fr-FR" sz="1400" b="0" i="0" u="none" strike="noStrike" dirty="0">
                <a:solidFill>
                  <a:srgbClr val="000000"/>
                </a:solidFill>
                <a:effectLst/>
              </a:rPr>
              <a:t> </a:t>
            </a:r>
            <a:r>
              <a:rPr lang="fr-FR" sz="1400" b="0" i="0" u="none" strike="noStrike" dirty="0">
                <a:solidFill>
                  <a:srgbClr val="333333"/>
                </a:solidFill>
                <a:effectLst/>
              </a:rPr>
              <a:t>précise les règles relatives aux </a:t>
            </a:r>
            <a:r>
              <a:rPr lang="fr-FR" sz="1400" b="1" i="0" u="none" strike="noStrike" dirty="0">
                <a:solidFill>
                  <a:srgbClr val="333333"/>
                </a:solidFill>
                <a:effectLst/>
              </a:rPr>
              <a:t>assurés en situation de handicap</a:t>
            </a:r>
            <a:r>
              <a:rPr lang="fr-FR" sz="1400" b="0" i="0" u="none" strike="noStrike" dirty="0">
                <a:solidFill>
                  <a:srgbClr val="333333"/>
                </a:solidFill>
                <a:effectLst/>
              </a:rPr>
              <a:t>, en permettant toujours un départ à 55 ans et </a:t>
            </a:r>
            <a:r>
              <a:rPr lang="fr-FR" sz="1400" b="0" i="0" u="sng" strike="noStrike" dirty="0">
                <a:solidFill>
                  <a:srgbClr val="333333"/>
                </a:solidFill>
                <a:effectLst/>
              </a:rPr>
              <a:t>assouplissant les conditions de départ </a:t>
            </a:r>
            <a:r>
              <a:rPr lang="fr-FR" sz="1400" b="0" i="0" u="none" strike="noStrike" dirty="0">
                <a:solidFill>
                  <a:srgbClr val="333333"/>
                </a:solidFill>
                <a:effectLst/>
              </a:rPr>
              <a:t>à la retraite à ce titre. </a:t>
            </a:r>
            <a:endParaRPr lang="fr-FR" sz="1400" b="0" i="0" u="none" strike="noStrike" dirty="0" smtClean="0">
              <a:solidFill>
                <a:srgbClr val="333333"/>
              </a:solidFill>
              <a:effectLst/>
            </a:endParaRPr>
          </a:p>
          <a:p>
            <a:pPr lvl="0" eaLnBrk="0" fontAlgn="base" hangingPunct="0">
              <a:spcBef>
                <a:spcPct val="0"/>
              </a:spcBef>
              <a:spcAft>
                <a:spcPct val="0"/>
              </a:spcAft>
            </a:pPr>
            <a:endParaRPr lang="fr-FR" sz="1400" dirty="0">
              <a:solidFill>
                <a:srgbClr val="333333"/>
              </a:solidFill>
            </a:endParaRPr>
          </a:p>
          <a:p>
            <a:pPr lvl="0" eaLnBrk="0" fontAlgn="base" hangingPunct="0">
              <a:spcBef>
                <a:spcPct val="0"/>
              </a:spcBef>
              <a:spcAft>
                <a:spcPct val="0"/>
              </a:spcAft>
            </a:pPr>
            <a:r>
              <a:rPr lang="fr-FR" sz="1400" b="0" i="0" u="none" strike="noStrike" dirty="0" smtClean="0">
                <a:solidFill>
                  <a:srgbClr val="333333"/>
                </a:solidFill>
                <a:effectLst/>
              </a:rPr>
              <a:t>La </a:t>
            </a:r>
            <a:r>
              <a:rPr lang="fr-FR" sz="1400" b="0" i="0" u="none" strike="noStrike" dirty="0">
                <a:solidFill>
                  <a:srgbClr val="333333"/>
                </a:solidFill>
                <a:effectLst/>
              </a:rPr>
              <a:t>durée d’assurance nécessaire d’augmente pas tandis que la double condition de </a:t>
            </a:r>
            <a:r>
              <a:rPr lang="fr-FR" sz="1400" b="0" i="0" u="none" strike="noStrike" dirty="0" smtClean="0">
                <a:solidFill>
                  <a:srgbClr val="333333"/>
                </a:solidFill>
                <a:effectLst/>
              </a:rPr>
              <a:t>trimestres validés </a:t>
            </a:r>
            <a:r>
              <a:rPr lang="fr-FR" sz="1400" b="0" i="0" u="none" strike="noStrike" dirty="0">
                <a:solidFill>
                  <a:srgbClr val="333333"/>
                </a:solidFill>
                <a:effectLst/>
              </a:rPr>
              <a:t>et </a:t>
            </a:r>
            <a:r>
              <a:rPr lang="fr-FR" sz="1400" b="0" i="0" u="none" strike="noStrike" dirty="0" smtClean="0">
                <a:solidFill>
                  <a:srgbClr val="333333"/>
                </a:solidFill>
                <a:effectLst/>
              </a:rPr>
              <a:t>cotisés </a:t>
            </a:r>
            <a:r>
              <a:rPr lang="fr-FR" sz="1400" b="0" i="0" u="none" strike="noStrike" dirty="0">
                <a:solidFill>
                  <a:srgbClr val="333333"/>
                </a:solidFill>
                <a:effectLst/>
              </a:rPr>
              <a:t>est supprimée, au profit du maintien de la </a:t>
            </a:r>
            <a:r>
              <a:rPr lang="fr-FR" sz="1400" b="0" i="0" u="sng" strike="noStrike" dirty="0">
                <a:solidFill>
                  <a:srgbClr val="333333"/>
                </a:solidFill>
                <a:effectLst/>
              </a:rPr>
              <a:t>seule condition </a:t>
            </a:r>
            <a:r>
              <a:rPr lang="fr-FR" sz="1400" b="0" i="0" u="none" strike="noStrike" dirty="0">
                <a:solidFill>
                  <a:srgbClr val="333333"/>
                </a:solidFill>
                <a:effectLst/>
              </a:rPr>
              <a:t>de trimestres </a:t>
            </a:r>
            <a:r>
              <a:rPr lang="fr-FR" sz="1400" b="0" i="0" u="none" strike="noStrike" dirty="0" smtClean="0">
                <a:solidFill>
                  <a:srgbClr val="333333"/>
                </a:solidFill>
                <a:effectLst/>
              </a:rPr>
              <a:t>cotisés</a:t>
            </a:r>
            <a:r>
              <a:rPr lang="fr-FR" sz="1400" b="0" i="0" u="none" strike="noStrike" dirty="0">
                <a:solidFill>
                  <a:srgbClr val="333333"/>
                </a:solidFill>
                <a:effectLst/>
              </a:rPr>
              <a:t>. </a:t>
            </a:r>
          </a:p>
          <a:p>
            <a:pPr lvl="0" eaLnBrk="0" fontAlgn="base" hangingPunct="0">
              <a:spcBef>
                <a:spcPct val="0"/>
              </a:spcBef>
              <a:spcAft>
                <a:spcPct val="0"/>
              </a:spcAft>
            </a:pPr>
            <a:endParaRPr lang="fr-FR" sz="1400" dirty="0">
              <a:solidFill>
                <a:srgbClr val="333333"/>
              </a:solidFill>
            </a:endParaRPr>
          </a:p>
          <a:p>
            <a:pPr lvl="0" eaLnBrk="0" fontAlgn="base" hangingPunct="0">
              <a:spcBef>
                <a:spcPct val="0"/>
              </a:spcBef>
              <a:spcAft>
                <a:spcPct val="0"/>
              </a:spcAft>
            </a:pPr>
            <a:r>
              <a:rPr lang="fr-FR" sz="1400" b="0" i="0" u="none" strike="noStrike" dirty="0">
                <a:solidFill>
                  <a:srgbClr val="333333"/>
                </a:solidFill>
                <a:effectLst/>
              </a:rPr>
              <a:t>Le décret matérialise par ailleurs la création d’un âge d’ouverture des droits à la retraite des assurés inaptes et des invalides à </a:t>
            </a:r>
            <a:r>
              <a:rPr lang="fr-FR" sz="1400" b="1" i="0" u="none" strike="noStrike" dirty="0">
                <a:solidFill>
                  <a:srgbClr val="333333"/>
                </a:solidFill>
                <a:effectLst/>
              </a:rPr>
              <a:t>62 ans</a:t>
            </a:r>
            <a:r>
              <a:rPr lang="fr-FR" sz="1400" b="0" i="0" u="none" strike="noStrike" dirty="0">
                <a:solidFill>
                  <a:srgbClr val="333333"/>
                </a:solidFill>
                <a:effectLst/>
              </a:rPr>
              <a:t>.</a:t>
            </a:r>
            <a:r>
              <a:rPr lang="fr-FR" altLang="fr-FR" sz="1400" dirty="0">
                <a:solidFill>
                  <a:srgbClr val="262626"/>
                </a:solidFill>
                <a:latin typeface="Arial" panose="020B0604020202020204" pitchFamily="34" charset="0"/>
                <a:ea typeface="Calibri" panose="020F0502020204030204" pitchFamily="34" charset="0"/>
              </a:rPr>
              <a:t/>
            </a:r>
            <a:br>
              <a:rPr lang="fr-FR" altLang="fr-FR" sz="1400" dirty="0">
                <a:solidFill>
                  <a:srgbClr val="262626"/>
                </a:solidFill>
                <a:latin typeface="Arial" panose="020B0604020202020204" pitchFamily="34" charset="0"/>
                <a:ea typeface="Calibri" panose="020F0502020204030204" pitchFamily="34" charset="0"/>
              </a:rPr>
            </a:br>
            <a:endParaRPr lang="fr-FR" altLang="fr-FR" sz="1200" dirty="0">
              <a:latin typeface="Arial" panose="020B0604020202020204" pitchFamily="34" charset="0"/>
            </a:endParaRPr>
          </a:p>
        </p:txBody>
      </p:sp>
    </p:spTree>
    <p:extLst>
      <p:ext uri="{BB962C8B-B14F-4D97-AF65-F5344CB8AC3E}">
        <p14:creationId xmlns:p14="http://schemas.microsoft.com/office/powerpoint/2010/main" val="188617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smtClean="0">
                <a:solidFill>
                  <a:srgbClr val="000000"/>
                </a:solidFill>
                <a:effectLst/>
                <a:latin typeface="Calibri" panose="020F0502020204030204" pitchFamily="34" charset="0"/>
                <a:ea typeface="Times New Roman" panose="02020603050405020304" pitchFamily="18" charset="0"/>
              </a:rPr>
              <a:t>VI </a:t>
            </a:r>
            <a:r>
              <a:rPr lang="fr-FR" sz="1800" b="1" dirty="0">
                <a:solidFill>
                  <a:srgbClr val="000000"/>
                </a:solidFill>
                <a:effectLst/>
                <a:latin typeface="Calibri" panose="020F0502020204030204" pitchFamily="34" charset="0"/>
                <a:ea typeface="Times New Roman" panose="02020603050405020304" pitchFamily="18" charset="0"/>
              </a:rPr>
              <a:t>– </a:t>
            </a:r>
            <a:r>
              <a:rPr lang="fr-FR" sz="1800" kern="0" dirty="0">
                <a:effectLst/>
                <a:latin typeface="Calibri" panose="020F0502020204030204" pitchFamily="34" charset="0"/>
                <a:ea typeface="Times New Roman" panose="02020603050405020304" pitchFamily="18" charset="0"/>
              </a:rPr>
              <a:t>Remboursement de certaines cotisations pour les rachats de trimestres</a:t>
            </a:r>
            <a:r>
              <a:rPr lang="fr-FR" sz="1200" dirty="0">
                <a:effectLst/>
              </a:rPr>
              <a:t> </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
        <p:nvSpPr>
          <p:cNvPr id="7" name="Rectangle 6"/>
          <p:cNvSpPr/>
          <p:nvPr/>
        </p:nvSpPr>
        <p:spPr>
          <a:xfrm>
            <a:off x="360724" y="1704343"/>
            <a:ext cx="8423275" cy="2308324"/>
          </a:xfrm>
          <a:prstGeom prst="rect">
            <a:avLst/>
          </a:prstGeom>
        </p:spPr>
        <p:txBody>
          <a:bodyPr wrap="square">
            <a:spAutoFit/>
          </a:bodyPr>
          <a:lstStyle/>
          <a:p>
            <a:r>
              <a:rPr lang="fr-FR" sz="1600" dirty="0">
                <a:solidFill>
                  <a:srgbClr val="000000"/>
                </a:solidFill>
                <a:effectLst/>
                <a:latin typeface="Calibri" panose="020F0502020204030204" pitchFamily="34" charset="0"/>
                <a:ea typeface="Times New Roman" panose="02020603050405020304" pitchFamily="18" charset="0"/>
              </a:rPr>
              <a:t>Les agents nés après le 1</a:t>
            </a:r>
            <a:r>
              <a:rPr lang="fr-FR" sz="1600" baseline="30000" dirty="0">
                <a:solidFill>
                  <a:srgbClr val="000000"/>
                </a:solidFill>
                <a:effectLst/>
                <a:latin typeface="Calibri" panose="020F0502020204030204" pitchFamily="34" charset="0"/>
                <a:ea typeface="Times New Roman" panose="02020603050405020304" pitchFamily="18" charset="0"/>
              </a:rPr>
              <a:t>er</a:t>
            </a:r>
            <a:r>
              <a:rPr lang="fr-FR" sz="1600" dirty="0">
                <a:solidFill>
                  <a:srgbClr val="000000"/>
                </a:solidFill>
                <a:effectLst/>
                <a:latin typeface="Calibri" panose="020F0502020204030204" pitchFamily="34" charset="0"/>
                <a:ea typeface="Times New Roman" panose="02020603050405020304" pitchFamily="18" charset="0"/>
              </a:rPr>
              <a:t> septembre 1961 peuvent demander le </a:t>
            </a:r>
            <a:r>
              <a:rPr lang="fr-FR" sz="1600" u="sng" dirty="0">
                <a:solidFill>
                  <a:srgbClr val="000000"/>
                </a:solidFill>
                <a:effectLst/>
                <a:latin typeface="Calibri" panose="020F0502020204030204" pitchFamily="34" charset="0"/>
                <a:ea typeface="Times New Roman" panose="02020603050405020304" pitchFamily="18" charset="0"/>
              </a:rPr>
              <a:t>remboursement des cotisations versées au titre du rachat </a:t>
            </a:r>
            <a:r>
              <a:rPr lang="fr-FR" sz="1600" u="sng" dirty="0" smtClean="0">
                <a:solidFill>
                  <a:srgbClr val="000000"/>
                </a:solidFill>
                <a:effectLst/>
                <a:latin typeface="Calibri" panose="020F0502020204030204" pitchFamily="34" charset="0"/>
                <a:ea typeface="Times New Roman" panose="02020603050405020304" pitchFamily="18" charset="0"/>
              </a:rPr>
              <a:t>de trimestres</a:t>
            </a:r>
            <a:r>
              <a:rPr lang="fr-FR" sz="1600" dirty="0" smtClean="0">
                <a:solidFill>
                  <a:srgbClr val="000000"/>
                </a:solidFill>
                <a:effectLst/>
                <a:latin typeface="Calibri" panose="020F0502020204030204" pitchFamily="34" charset="0"/>
                <a:ea typeface="Times New Roman" panose="02020603050405020304" pitchFamily="18" charset="0"/>
              </a:rPr>
              <a:t> à </a:t>
            </a:r>
            <a:r>
              <a:rPr lang="fr-FR" sz="1600" dirty="0">
                <a:solidFill>
                  <a:srgbClr val="000000"/>
                </a:solidFill>
                <a:effectLst/>
                <a:latin typeface="Calibri" panose="020F0502020204030204" pitchFamily="34" charset="0"/>
                <a:ea typeface="Times New Roman" panose="02020603050405020304" pitchFamily="18" charset="0"/>
              </a:rPr>
              <a:t>la condition qu'ils n'aient fait valoir aucun des droits aux pensions personnelles de retraite auxquels ils peuvent prétendre au titre des régimes de retraite de base et complémentaires légalement obligatoires. </a:t>
            </a:r>
            <a:endParaRPr lang="fr-FR" sz="1600" dirty="0" smtClean="0">
              <a:solidFill>
                <a:srgbClr val="000000"/>
              </a:solidFill>
              <a:effectLst/>
              <a:latin typeface="Calibri" panose="020F0502020204030204" pitchFamily="34" charset="0"/>
              <a:ea typeface="Times New Roman" panose="02020603050405020304" pitchFamily="18" charset="0"/>
            </a:endParaRPr>
          </a:p>
          <a:p>
            <a:endParaRPr lang="fr-FR" sz="1600" dirty="0">
              <a:solidFill>
                <a:srgbClr val="000000"/>
              </a:solidFill>
              <a:latin typeface="Calibri" panose="020F0502020204030204" pitchFamily="34" charset="0"/>
              <a:ea typeface="Times New Roman" panose="02020603050405020304" pitchFamily="18" charset="0"/>
            </a:endParaRPr>
          </a:p>
          <a:p>
            <a:r>
              <a:rPr lang="fr-FR" sz="1600" dirty="0" smtClean="0">
                <a:solidFill>
                  <a:srgbClr val="000000"/>
                </a:solidFill>
                <a:effectLst/>
                <a:latin typeface="Calibri" panose="020F0502020204030204" pitchFamily="34" charset="0"/>
                <a:ea typeface="Times New Roman" panose="02020603050405020304" pitchFamily="18" charset="0"/>
              </a:rPr>
              <a:t>Les </a:t>
            </a:r>
            <a:r>
              <a:rPr lang="fr-FR" sz="1600" dirty="0">
                <a:solidFill>
                  <a:srgbClr val="000000"/>
                </a:solidFill>
                <a:effectLst/>
                <a:latin typeface="Calibri" panose="020F0502020204030204" pitchFamily="34" charset="0"/>
                <a:ea typeface="Times New Roman" panose="02020603050405020304" pitchFamily="18" charset="0"/>
              </a:rPr>
              <a:t>demandes devront être présentées dans le </a:t>
            </a:r>
            <a:r>
              <a:rPr lang="fr-FR" sz="1600" u="sng" dirty="0">
                <a:solidFill>
                  <a:srgbClr val="000000"/>
                </a:solidFill>
                <a:effectLst/>
                <a:latin typeface="Calibri" panose="020F0502020204030204" pitchFamily="34" charset="0"/>
                <a:ea typeface="Times New Roman" panose="02020603050405020304" pitchFamily="18" charset="0"/>
              </a:rPr>
              <a:t>délai de deux ans à compter du 15 avril 2023</a:t>
            </a:r>
            <a:r>
              <a:rPr lang="fr-FR" sz="1600" dirty="0">
                <a:solidFill>
                  <a:srgbClr val="000000"/>
                </a:solidFill>
                <a:effectLst/>
                <a:latin typeface="Calibri" panose="020F0502020204030204" pitchFamily="34" charset="0"/>
                <a:ea typeface="Times New Roman" panose="02020603050405020304" pitchFamily="18" charset="0"/>
              </a:rPr>
              <a:t>. </a:t>
            </a:r>
            <a:endParaRPr lang="fr-FR" sz="1600" dirty="0">
              <a:effectLst/>
              <a:latin typeface="Times New Roman" panose="02020603050405020304" pitchFamily="18" charset="0"/>
              <a:ea typeface="Times New Roman" panose="02020603050405020304" pitchFamily="18" charset="0"/>
            </a:endParaRPr>
          </a:p>
          <a:p>
            <a:endParaRPr lang="fr-FR" sz="1600" dirty="0">
              <a:solidFill>
                <a:srgbClr val="000000"/>
              </a:solidFill>
              <a:effectLst/>
              <a:latin typeface="Calibri" panose="020F0502020204030204" pitchFamily="34" charset="0"/>
              <a:ea typeface="Times New Roman" panose="02020603050405020304" pitchFamily="18" charset="0"/>
            </a:endParaRPr>
          </a:p>
          <a:p>
            <a:r>
              <a:rPr lang="fr-FR" sz="1600" dirty="0">
                <a:solidFill>
                  <a:srgbClr val="000000"/>
                </a:solidFill>
                <a:effectLst/>
                <a:latin typeface="Calibri" panose="020F0502020204030204" pitchFamily="34" charset="0"/>
                <a:ea typeface="Times New Roman" panose="02020603050405020304" pitchFamily="18" charset="0"/>
              </a:rPr>
              <a:t>Le SREN (service des retraites de l’Education nationale) est </a:t>
            </a:r>
            <a:r>
              <a:rPr lang="fr-FR" sz="1600" dirty="0">
                <a:solidFill>
                  <a:srgbClr val="000000"/>
                </a:solidFill>
                <a:latin typeface="Calibri" panose="020F0502020204030204" pitchFamily="34" charset="0"/>
                <a:ea typeface="Times New Roman" panose="02020603050405020304" pitchFamily="18" charset="0"/>
              </a:rPr>
              <a:t>l’</a:t>
            </a:r>
            <a:r>
              <a:rPr lang="fr-FR" sz="1600" dirty="0">
                <a:solidFill>
                  <a:srgbClr val="000000"/>
                </a:solidFill>
                <a:effectLst/>
                <a:latin typeface="Calibri" panose="020F0502020204030204" pitchFamily="34" charset="0"/>
                <a:ea typeface="Times New Roman" panose="02020603050405020304" pitchFamily="18" charset="0"/>
              </a:rPr>
              <a:t>interlocuteur pour l’instruction de ces demandes.</a:t>
            </a:r>
          </a:p>
        </p:txBody>
      </p:sp>
    </p:spTree>
    <p:extLst>
      <p:ext uri="{BB962C8B-B14F-4D97-AF65-F5344CB8AC3E}">
        <p14:creationId xmlns:p14="http://schemas.microsoft.com/office/powerpoint/2010/main" val="49570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59999" y="900000"/>
            <a:ext cx="8424000" cy="360000"/>
          </a:xfrm>
        </p:spPr>
        <p:txBody>
          <a:bodyPr/>
          <a:lstStyle/>
          <a:p>
            <a:pPr algn="just">
              <a:lnSpc>
                <a:spcPct val="115000"/>
              </a:lnSpc>
              <a:spcAft>
                <a:spcPts val="300"/>
              </a:spcAft>
            </a:pPr>
            <a:r>
              <a:rPr lang="fr-FR" sz="1800" b="1" dirty="0">
                <a:solidFill>
                  <a:schemeClr val="accent6">
                    <a:lumMod val="60000"/>
                    <a:lumOff val="40000"/>
                  </a:schemeClr>
                </a:solidFill>
                <a:effectLst/>
                <a:latin typeface="Calibri" panose="020F0502020204030204" pitchFamily="34" charset="0"/>
                <a:ea typeface="Times New Roman" panose="02020603050405020304" pitchFamily="18" charset="0"/>
              </a:rPr>
              <a:t>Mise en œuvre de la réforme des retraites</a:t>
            </a:r>
            <a:endParaRPr lang="fr-FR" sz="1800" dirty="0">
              <a:solidFill>
                <a:schemeClr val="accent6">
                  <a:lumMod val="60000"/>
                  <a:lumOff val="40000"/>
                </a:schemeClr>
              </a:solidFill>
              <a:effectLst/>
              <a:latin typeface="Times New Roman" panose="02020603050405020304" pitchFamily="18" charset="0"/>
              <a:ea typeface="Times New Roman" panose="02020603050405020304" pitchFamily="18" charset="0"/>
            </a:endParaRPr>
          </a:p>
        </p:txBody>
      </p:sp>
      <p:sp>
        <p:nvSpPr>
          <p:cNvPr id="12" name="Espace réservé du contenu 11"/>
          <p:cNvSpPr>
            <a:spLocks noGrp="1"/>
          </p:cNvSpPr>
          <p:nvPr>
            <p:ph sz="quarter" idx="14"/>
          </p:nvPr>
        </p:nvSpPr>
        <p:spPr>
          <a:xfrm>
            <a:off x="2411760" y="2499742"/>
            <a:ext cx="3744416" cy="1278796"/>
          </a:xfrm>
        </p:spPr>
        <p:txBody>
          <a:bodyPr/>
          <a:lstStyle/>
          <a:p>
            <a:pPr marL="449580" algn="ctr">
              <a:lnSpc>
                <a:spcPct val="115000"/>
              </a:lnSpc>
              <a:spcAft>
                <a:spcPts val="300"/>
              </a:spcAft>
            </a:pPr>
            <a:r>
              <a:rPr lang="fr-FR" sz="1800" dirty="0">
                <a:solidFill>
                  <a:schemeClr val="tx1">
                    <a:lumMod val="50000"/>
                    <a:lumOff val="50000"/>
                  </a:schemeClr>
                </a:solidFill>
                <a:effectLst/>
                <a:latin typeface="Calibri" panose="020F0502020204030204" pitchFamily="34" charset="0"/>
                <a:ea typeface="Times New Roman" panose="02020603050405020304" pitchFamily="18" charset="0"/>
              </a:rPr>
              <a:t>Merci de votre attention</a:t>
            </a:r>
          </a:p>
          <a:p>
            <a:pPr marL="449580" algn="ctr">
              <a:lnSpc>
                <a:spcPct val="115000"/>
              </a:lnSpc>
              <a:spcAft>
                <a:spcPts val="300"/>
              </a:spcAft>
            </a:pPr>
            <a:endParaRPr lang="fr-FR" sz="1800" dirty="0">
              <a:solidFill>
                <a:schemeClr val="tx1">
                  <a:lumMod val="50000"/>
                  <a:lumOff val="50000"/>
                </a:schemeClr>
              </a:solidFill>
              <a:latin typeface="Calibri" panose="020F0502020204030204" pitchFamily="34" charset="0"/>
              <a:ea typeface="Times New Roman" panose="02020603050405020304" pitchFamily="18" charset="0"/>
            </a:endParaRPr>
          </a:p>
          <a:p>
            <a:pPr marL="449580" algn="ctr">
              <a:lnSpc>
                <a:spcPct val="115000"/>
              </a:lnSpc>
              <a:spcAft>
                <a:spcPts val="300"/>
              </a:spcAft>
            </a:pPr>
            <a:endParaRPr lang="fr-FR" sz="14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sp>
        <p:nvSpPr>
          <p:cNvPr id="8" name="Espace réservé du pied de page 7">
            <a:extLst>
              <a:ext uri="{FF2B5EF4-FFF2-40B4-BE49-F238E27FC236}">
                <a16:creationId xmlns:a16="http://schemas.microsoft.com/office/drawing/2014/main" id="{FEEAD103-3C79-BC46-B53C-8C2089035A0D}"/>
              </a:ext>
            </a:extLst>
          </p:cNvPr>
          <p:cNvSpPr>
            <a:spLocks noGrp="1"/>
          </p:cNvSpPr>
          <p:nvPr>
            <p:ph type="ftr" sz="quarter" idx="11"/>
          </p:nvPr>
        </p:nvSpPr>
        <p:spPr>
          <a:xfrm>
            <a:off x="360000" y="4783500"/>
            <a:ext cx="5904000" cy="360000"/>
          </a:xfrm>
        </p:spPr>
        <p:txBody>
          <a:bodyPr/>
          <a:lstStyle/>
          <a:p>
            <a:r>
              <a:rPr lang="fr-FR" dirty="0"/>
              <a:t>DGRH</a:t>
            </a:r>
          </a:p>
        </p:txBody>
      </p:sp>
    </p:spTree>
    <p:extLst>
      <p:ext uri="{BB962C8B-B14F-4D97-AF65-F5344CB8AC3E}">
        <p14:creationId xmlns:p14="http://schemas.microsoft.com/office/powerpoint/2010/main" val="2089663364"/>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FCAED9DFBF6A44A548820E5329224B" ma:contentTypeVersion="1" ma:contentTypeDescription="Crée un document." ma:contentTypeScope="" ma:versionID="33d6f535fa2093e1886a8c7d317398be">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957A1D6-DBE0-4F71-AA10-B9F6DCEE3E1C}">
  <ds:schemaRefs>
    <ds:schemaRef ds:uri="http://schemas.microsoft.com/sharepoint/v3/contenttype/forms"/>
  </ds:schemaRefs>
</ds:datastoreItem>
</file>

<file path=customXml/itemProps2.xml><?xml version="1.0" encoding="utf-8"?>
<ds:datastoreItem xmlns:ds="http://schemas.openxmlformats.org/officeDocument/2006/customXml" ds:itemID="{F66776AD-6DD6-4F82-9048-68D1F96958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5FEE13-FEC8-4F1C-8222-8648587329A0}">
  <ds:schemaRef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MINISTÈRIEL</Template>
  <TotalTime>23723</TotalTime>
  <Words>626</Words>
  <Application>Microsoft Office PowerPoint</Application>
  <PresentationFormat>Affichage à l'écran (16:9)</PresentationFormat>
  <Paragraphs>162</Paragraphs>
  <Slides>12</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Times New Roman</vt:lpstr>
      <vt:lpstr>Wingdings</vt:lpstr>
      <vt:lpstr>MINISTÈRIEL</vt:lpstr>
      <vt:lpstr>Présentation PowerPoint</vt:lpstr>
      <vt:lpstr>Mise en œuvre de la réforme des retraites</vt:lpstr>
      <vt:lpstr>I – Les principales mesures d’âge (tableaux détaillés en annexe)</vt:lpstr>
      <vt:lpstr>I – Les principales mesures d’âge  : Application aux situations en cours</vt:lpstr>
      <vt:lpstr>II – Carrières longues</vt:lpstr>
      <vt:lpstr>III – Retraite progressive et mesures de transition emploi retraite.</vt:lpstr>
      <vt:lpstr>IV – Agents en situation de handicap, d’inaptitude et d’invalidité</vt:lpstr>
      <vt:lpstr>VI – Remboursement de certaines cotisations pour les rachats de trimestres </vt:lpstr>
      <vt:lpstr>Mise en œuvre de la réforme des retraites</vt:lpstr>
      <vt:lpstr>Annexe 1 : catégorie sédentaire</vt:lpstr>
      <vt:lpstr>Présentation PowerPoint</vt:lpstr>
      <vt:lpstr>Annexe 3 : Détail retraites anticipées </vt:lpstr>
    </vt:vector>
  </TitlesOfParts>
  <Manager>Client</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Laetitia</cp:lastModifiedBy>
  <cp:revision>275</cp:revision>
  <cp:lastPrinted>2023-07-11T12:25:14Z</cp:lastPrinted>
  <dcterms:created xsi:type="dcterms:W3CDTF">2020-03-05T15:21:24Z</dcterms:created>
  <dcterms:modified xsi:type="dcterms:W3CDTF">2023-07-17T14:11:26Z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0x01010093FCAED9DFBF6A44A548820E5329224B</vt:lpwstr>
  </property>
</Properties>
</file>